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 id="2147483868" r:id="rId2"/>
    <p:sldMasterId id="2147483886" r:id="rId3"/>
    <p:sldMasterId id="2147483899" r:id="rId4"/>
  </p:sldMasterIdLst>
  <p:notesMasterIdLst>
    <p:notesMasterId r:id="rId15"/>
  </p:notesMasterIdLst>
  <p:sldIdLst>
    <p:sldId id="256" r:id="rId5"/>
    <p:sldId id="257" r:id="rId6"/>
    <p:sldId id="258" r:id="rId7"/>
    <p:sldId id="259" r:id="rId8"/>
    <p:sldId id="263" r:id="rId9"/>
    <p:sldId id="264" r:id="rId10"/>
    <p:sldId id="265" r:id="rId11"/>
    <p:sldId id="276" r:id="rId12"/>
    <p:sldId id="273" r:id="rId13"/>
    <p:sldId id="274"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7E01512-87E4-864E-84E8-C98B3C34082A}">
          <p14:sldIdLst>
            <p14:sldId id="256"/>
            <p14:sldId id="257"/>
            <p14:sldId id="258"/>
            <p14:sldId id="259"/>
            <p14:sldId id="263"/>
            <p14:sldId id="264"/>
            <p14:sldId id="265"/>
            <p14:sldId id="276"/>
            <p14:sldId id="273"/>
            <p14:sldId id="27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guide id="3" orient="horz" pos="3239">
          <p15:clr>
            <a:srgbClr val="A4A3A4"/>
          </p15:clr>
        </p15:guide>
        <p15:guide id="4" pos="5430">
          <p15:clr>
            <a:srgbClr val="A4A3A4"/>
          </p15:clr>
        </p15:guide>
        <p15:guide id="5" orient="horz" pos="3042">
          <p15:clr>
            <a:srgbClr val="A4A3A4"/>
          </p15:clr>
        </p15:guide>
        <p15:guide id="6" orient="horz" pos="2589">
          <p15:clr>
            <a:srgbClr val="A4A3A4"/>
          </p15:clr>
        </p15:guide>
        <p15:guide id="7" orient="horz" pos="2384">
          <p15:clr>
            <a:srgbClr val="A4A3A4"/>
          </p15:clr>
        </p15:guide>
        <p15:guide id="8" orient="horz" pos="2302">
          <p15:clr>
            <a:srgbClr val="A4A3A4"/>
          </p15:clr>
        </p15:guide>
        <p15:guide id="9" orient="horz" pos="2679">
          <p15:clr>
            <a:srgbClr val="A4A3A4"/>
          </p15:clr>
        </p15:guide>
        <p15:guide id="10" orient="horz" pos="16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1F4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49"/>
    <p:restoredTop sz="89362"/>
  </p:normalViewPr>
  <p:slideViewPr>
    <p:cSldViewPr snapToGrid="0" snapToObjects="1">
      <p:cViewPr varScale="1">
        <p:scale>
          <a:sx n="129" d="100"/>
          <a:sy n="129" d="100"/>
        </p:scale>
        <p:origin x="1192" y="184"/>
      </p:cViewPr>
      <p:guideLst>
        <p:guide orient="horz" pos="2160"/>
        <p:guide pos="2880"/>
        <p:guide orient="horz" pos="3239"/>
        <p:guide pos="5430"/>
        <p:guide orient="horz" pos="3042"/>
        <p:guide orient="horz" pos="2589"/>
        <p:guide orient="horz" pos="2384"/>
        <p:guide orient="horz" pos="2302"/>
        <p:guide orient="horz" pos="2679"/>
        <p:guide orient="horz" pos="1620"/>
      </p:guideLst>
    </p:cSldViewPr>
  </p:slideViewPr>
  <p:notesTextViewPr>
    <p:cViewPr>
      <p:scale>
        <a:sx n="100" d="100"/>
        <a:sy n="100" d="100"/>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7958C-5EB6-CA42-934E-9ED4CE8D1B76}" type="datetimeFigureOut">
              <a:rPr lang="en-US" smtClean="0"/>
              <a:t>5/30/18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CCF12E-A725-DF4B-815F-4302D7EDAFB8}" type="slidenum">
              <a:rPr lang="en-US" smtClean="0"/>
              <a:t>‹#›</a:t>
            </a:fld>
            <a:endParaRPr lang="en-US"/>
          </a:p>
        </p:txBody>
      </p:sp>
    </p:spTree>
    <p:extLst>
      <p:ext uri="{BB962C8B-B14F-4D97-AF65-F5344CB8AC3E}">
        <p14:creationId xmlns:p14="http://schemas.microsoft.com/office/powerpoint/2010/main" val="336465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CCF12E-A725-DF4B-815F-4302D7EDAFB8}" type="slidenum">
              <a:rPr lang="en-US" smtClean="0"/>
              <a:t>1</a:t>
            </a:fld>
            <a:endParaRPr lang="en-US"/>
          </a:p>
        </p:txBody>
      </p:sp>
    </p:spTree>
    <p:extLst>
      <p:ext uri="{BB962C8B-B14F-4D97-AF65-F5344CB8AC3E}">
        <p14:creationId xmlns:p14="http://schemas.microsoft.com/office/powerpoint/2010/main" val="16967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CCF12E-A725-DF4B-815F-4302D7EDAFB8}" type="slidenum">
              <a:rPr lang="en-US" smtClean="0"/>
              <a:t>4</a:t>
            </a:fld>
            <a:endParaRPr lang="en-US"/>
          </a:p>
        </p:txBody>
      </p:sp>
    </p:spTree>
    <p:extLst>
      <p:ext uri="{BB962C8B-B14F-4D97-AF65-F5344CB8AC3E}">
        <p14:creationId xmlns:p14="http://schemas.microsoft.com/office/powerpoint/2010/main" val="60049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CCF12E-A725-DF4B-815F-4302D7EDAFB8}" type="slidenum">
              <a:rPr lang="en-US" smtClean="0"/>
              <a:t>5</a:t>
            </a:fld>
            <a:endParaRPr lang="en-US"/>
          </a:p>
        </p:txBody>
      </p:sp>
    </p:spTree>
    <p:extLst>
      <p:ext uri="{BB962C8B-B14F-4D97-AF65-F5344CB8AC3E}">
        <p14:creationId xmlns:p14="http://schemas.microsoft.com/office/powerpoint/2010/main" val="861021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CCF12E-A725-DF4B-815F-4302D7EDAFB8}" type="slidenum">
              <a:rPr lang="en-US" smtClean="0"/>
              <a:t>6</a:t>
            </a:fld>
            <a:endParaRPr lang="en-US"/>
          </a:p>
        </p:txBody>
      </p:sp>
    </p:spTree>
    <p:extLst>
      <p:ext uri="{BB962C8B-B14F-4D97-AF65-F5344CB8AC3E}">
        <p14:creationId xmlns:p14="http://schemas.microsoft.com/office/powerpoint/2010/main" val="1956297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CCF12E-A725-DF4B-815F-4302D7EDAFB8}" type="slidenum">
              <a:rPr lang="en-US" smtClean="0"/>
              <a:t>7</a:t>
            </a:fld>
            <a:endParaRPr lang="en-US"/>
          </a:p>
        </p:txBody>
      </p:sp>
    </p:spTree>
    <p:extLst>
      <p:ext uri="{BB962C8B-B14F-4D97-AF65-F5344CB8AC3E}">
        <p14:creationId xmlns:p14="http://schemas.microsoft.com/office/powerpoint/2010/main" val="2040651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CCF12E-A725-DF4B-815F-4302D7EDAFB8}" type="slidenum">
              <a:rPr lang="en-US" smtClean="0"/>
              <a:t>8</a:t>
            </a:fld>
            <a:endParaRPr lang="en-US"/>
          </a:p>
        </p:txBody>
      </p:sp>
    </p:spTree>
    <p:extLst>
      <p:ext uri="{BB962C8B-B14F-4D97-AF65-F5344CB8AC3E}">
        <p14:creationId xmlns:p14="http://schemas.microsoft.com/office/powerpoint/2010/main" val="1005093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Context = demographic characteristics of the setting and the people in it, material and economic features, institutional and organizational climate, interpersonal dimensions or typical means of interactions and </a:t>
            </a:r>
            <a:r>
              <a:rPr lang="en-US" dirty="0" err="1"/>
              <a:t>noms</a:t>
            </a:r>
            <a:r>
              <a:rPr lang="en-US" dirty="0"/>
              <a:t> for relationships in the setting, and the political dynamics of the setting including issues and interests.  </a:t>
            </a:r>
          </a:p>
        </p:txBody>
      </p:sp>
      <p:sp>
        <p:nvSpPr>
          <p:cNvPr id="4" name="Slide Number Placeholder 3"/>
          <p:cNvSpPr>
            <a:spLocks noGrp="1"/>
          </p:cNvSpPr>
          <p:nvPr>
            <p:ph type="sldNum" sz="quarter" idx="10"/>
          </p:nvPr>
        </p:nvSpPr>
        <p:spPr/>
        <p:txBody>
          <a:bodyPr/>
          <a:lstStyle/>
          <a:p>
            <a:fld id="{C6CCF12E-A725-DF4B-815F-4302D7EDAFB8}" type="slidenum">
              <a:rPr lang="en-US" smtClean="0"/>
              <a:t>9</a:t>
            </a:fld>
            <a:endParaRPr lang="en-US"/>
          </a:p>
        </p:txBody>
      </p:sp>
    </p:spTree>
    <p:extLst>
      <p:ext uri="{BB962C8B-B14F-4D97-AF65-F5344CB8AC3E}">
        <p14:creationId xmlns:p14="http://schemas.microsoft.com/office/powerpoint/2010/main" val="1389079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CCF12E-A725-DF4B-815F-4302D7EDAFB8}" type="slidenum">
              <a:rPr lang="en-US" smtClean="0"/>
              <a:t>10</a:t>
            </a:fld>
            <a:endParaRPr lang="en-US"/>
          </a:p>
        </p:txBody>
      </p:sp>
    </p:spTree>
    <p:extLst>
      <p:ext uri="{BB962C8B-B14F-4D97-AF65-F5344CB8AC3E}">
        <p14:creationId xmlns:p14="http://schemas.microsoft.com/office/powerpoint/2010/main" val="15589120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82017"/>
            <a:ext cx="6477000" cy="1102519"/>
          </a:xfrm>
        </p:spPr>
        <p:txBody>
          <a:bodyPr/>
          <a:lstStyle>
            <a:lvl1pPr algn="r">
              <a:defRPr b="0" i="0">
                <a:latin typeface="Helvetica"/>
                <a:cs typeface="Helvetica"/>
              </a:defRPr>
            </a:lvl1p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b="0" i="0">
                <a:solidFill>
                  <a:schemeClr val="tx1">
                    <a:tint val="75000"/>
                  </a:schemeClr>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87058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3" name="Title 1"/>
          <p:cNvSpPr>
            <a:spLocks noGrp="1"/>
          </p:cNvSpPr>
          <p:nvPr>
            <p:ph type="title"/>
          </p:nvPr>
        </p:nvSpPr>
        <p:spPr>
          <a:xfrm>
            <a:off x="457200" y="205979"/>
            <a:ext cx="8229600" cy="857250"/>
          </a:xfrm>
        </p:spPr>
        <p:txBody>
          <a:bodyPr/>
          <a:lstStyle>
            <a:lvl1pPr>
              <a:defRPr b="0" i="0">
                <a:latin typeface="Helvetica"/>
                <a:cs typeface="Helvetica"/>
              </a:defRPr>
            </a:lvl1pPr>
          </a:lstStyle>
          <a:p>
            <a:r>
              <a:rPr lang="en-US" dirty="0"/>
              <a:t>Click to edit Master title style</a:t>
            </a:r>
          </a:p>
        </p:txBody>
      </p:sp>
    </p:spTree>
    <p:extLst>
      <p:ext uri="{BB962C8B-B14F-4D97-AF65-F5344CB8AC3E}">
        <p14:creationId xmlns:p14="http://schemas.microsoft.com/office/powerpoint/2010/main" val="2523194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Tree>
    <p:extLst>
      <p:ext uri="{BB962C8B-B14F-4D97-AF65-F5344CB8AC3E}">
        <p14:creationId xmlns:p14="http://schemas.microsoft.com/office/powerpoint/2010/main" val="35442066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4" name="Picture 3" descr="Biocomplexity-PP-SectionTitle5-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5" name="Title 1"/>
          <p:cNvSpPr>
            <a:spLocks noGrp="1"/>
          </p:cNvSpPr>
          <p:nvPr>
            <p:ph type="ctrTitle"/>
          </p:nvPr>
        </p:nvSpPr>
        <p:spPr>
          <a:xfrm>
            <a:off x="304800" y="1597832"/>
            <a:ext cx="7772400" cy="1102519"/>
          </a:xfrm>
        </p:spPr>
        <p:txBody>
          <a:bodyPr/>
          <a:lstStyle>
            <a:lvl1pPr algn="ctr">
              <a:defRPr b="0" i="0">
                <a:latin typeface="Helvetica"/>
                <a:cs typeface="Helvetica"/>
              </a:defRPr>
            </a:lvl1pPr>
          </a:lstStyle>
          <a:p>
            <a:r>
              <a:rPr lang="en-US" dirty="0"/>
              <a:t>Click to edit Master title style</a:t>
            </a:r>
          </a:p>
        </p:txBody>
      </p:sp>
    </p:spTree>
    <p:extLst>
      <p:ext uri="{BB962C8B-B14F-4D97-AF65-F5344CB8AC3E}">
        <p14:creationId xmlns:p14="http://schemas.microsoft.com/office/powerpoint/2010/main" val="35442066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3" name="Picture 2" descr="Biocomplexity-PP-SectionTitle2-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Tree>
    <p:extLst>
      <p:ext uri="{BB962C8B-B14F-4D97-AF65-F5344CB8AC3E}">
        <p14:creationId xmlns:p14="http://schemas.microsoft.com/office/powerpoint/2010/main" val="41501955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2"/>
            <a:ext cx="7772400" cy="1102519"/>
          </a:xfrm>
        </p:spPr>
        <p:txBody>
          <a:bodyPr/>
          <a:lstStyle>
            <a:lvl1pPr algn="ctr">
              <a:defRPr>
                <a:latin typeface="Gill Sans"/>
                <a:cs typeface="Gill Sans"/>
              </a:defRPr>
            </a:lvl1p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Gill Sans Light"/>
                <a:cs typeface="Gill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34382"/>
            <a:ext cx="8229600" cy="857250"/>
          </a:xfrm>
        </p:spPr>
        <p:txBody>
          <a:bodyPr/>
          <a:lstStyle>
            <a:lvl1pPr algn="ctr">
              <a:defRPr b="1">
                <a:latin typeface="Raleway Light "/>
                <a:cs typeface="Raleway Light "/>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Helvetica Light"/>
                <a:cs typeface="Helvetica Light"/>
              </a:defRPr>
            </a:lvl1pPr>
            <a:lvl2pPr>
              <a:defRPr>
                <a:latin typeface="Helvetica Light"/>
                <a:cs typeface="Helvetica Light"/>
              </a:defRPr>
            </a:lvl2pPr>
            <a:lvl3pPr>
              <a:defRPr>
                <a:latin typeface="Helvetica Light"/>
                <a:cs typeface="Helvetica Light"/>
              </a:defRPr>
            </a:lvl3pPr>
            <a:lvl4pPr>
              <a:defRPr>
                <a:latin typeface="Helvetica Light"/>
                <a:cs typeface="Helvetica Light"/>
              </a:defRPr>
            </a:lvl4pPr>
            <a:lvl5pPr>
              <a:defRPr>
                <a:latin typeface="Helvetica Light"/>
                <a:cs typeface="Helvetic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0" y="4763718"/>
            <a:ext cx="3708983" cy="356896"/>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3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4" name="Picture 3"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0" y="4763718"/>
            <a:ext cx="3708983" cy="356896"/>
          </a:xfrm>
          <a:prstGeom prst="rect">
            <a:avLst/>
          </a:prstGeom>
        </p:spPr>
      </p:pic>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aleway Light "/>
                <a:cs typeface="Raleway Light "/>
              </a:defRPr>
            </a:lvl1pPr>
          </a:lstStyle>
          <a:p>
            <a:r>
              <a:rPr lang="en-US"/>
              <a:t>Click to edit Master title style</a:t>
            </a:r>
          </a:p>
        </p:txBody>
      </p:sp>
      <p:sp>
        <p:nvSpPr>
          <p:cNvPr id="3" name="Content Placeholder 2"/>
          <p:cNvSpPr>
            <a:spLocks noGrp="1"/>
          </p:cNvSpPr>
          <p:nvPr>
            <p:ph sz="half" idx="1"/>
          </p:nvPr>
        </p:nvSpPr>
        <p:spPr>
          <a:xfrm>
            <a:off x="457200" y="853678"/>
            <a:ext cx="4038600" cy="3394472"/>
          </a:xfrm>
        </p:spPr>
        <p:txBody>
          <a:bodyPr/>
          <a:lstStyle>
            <a:lvl1pPr>
              <a:defRPr sz="2800">
                <a:latin typeface="Helvetica Light"/>
                <a:cs typeface="Helvetica Light"/>
              </a:defRPr>
            </a:lvl1pPr>
            <a:lvl2pPr>
              <a:defRPr sz="2400">
                <a:latin typeface="Helvetica Light"/>
                <a:cs typeface="Helvetica Light"/>
              </a:defRPr>
            </a:lvl2pPr>
            <a:lvl3pPr>
              <a:defRPr sz="2000">
                <a:latin typeface="Helvetica Light"/>
                <a:cs typeface="Helvetica Light"/>
              </a:defRPr>
            </a:lvl3pPr>
            <a:lvl4pPr>
              <a:defRPr sz="1800">
                <a:latin typeface="Helvetica Light"/>
                <a:cs typeface="Helvetica Light"/>
              </a:defRPr>
            </a:lvl4pPr>
            <a:lvl5pPr>
              <a:defRPr sz="1800">
                <a:latin typeface="Helvetica Light"/>
                <a:cs typeface="Helvetica Ligh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853678"/>
            <a:ext cx="4038600" cy="3394472"/>
          </a:xfrm>
        </p:spPr>
        <p:txBody>
          <a:bodyPr/>
          <a:lstStyle>
            <a:lvl1pPr>
              <a:defRPr sz="2800">
                <a:latin typeface="Helvetica Light"/>
                <a:cs typeface="Helvetica Light"/>
              </a:defRPr>
            </a:lvl1pPr>
            <a:lvl2pPr>
              <a:defRPr sz="2400">
                <a:latin typeface="Helvetica Light"/>
                <a:cs typeface="Helvetica Light"/>
              </a:defRPr>
            </a:lvl2pPr>
            <a:lvl3pPr>
              <a:defRPr sz="2000">
                <a:latin typeface="Helvetica Light"/>
                <a:cs typeface="Helvetica Light"/>
              </a:defRPr>
            </a:lvl3pPr>
            <a:lvl4pPr>
              <a:defRPr sz="1800">
                <a:latin typeface="Helvetica Light"/>
                <a:cs typeface="Helvetica Light"/>
              </a:defRPr>
            </a:lvl4pPr>
            <a:lvl5pPr>
              <a:defRPr sz="1800">
                <a:latin typeface="Helvetica Light"/>
                <a:cs typeface="Helvetica Ligh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0" y="4763718"/>
            <a:ext cx="3708983" cy="356896"/>
          </a:xfrm>
          <a:prstGeom prst="rect">
            <a:avLst/>
          </a:prstGeom>
        </p:spPr>
      </p:pic>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a:t>Click to edit Master title style</a:t>
            </a:r>
          </a:p>
        </p:txBody>
      </p:sp>
      <p:sp>
        <p:nvSpPr>
          <p:cNvPr id="3" name="Text Placeholder 2"/>
          <p:cNvSpPr>
            <a:spLocks noGrp="1"/>
          </p:cNvSpPr>
          <p:nvPr>
            <p:ph type="body" idx="1"/>
          </p:nvPr>
        </p:nvSpPr>
        <p:spPr>
          <a:xfrm>
            <a:off x="457200" y="1033465"/>
            <a:ext cx="4040188" cy="479822"/>
          </a:xfrm>
        </p:spPr>
        <p:txBody>
          <a:bodyPr anchor="b">
            <a:noAutofit/>
          </a:bodyPr>
          <a:lstStyle>
            <a:lvl1pPr marL="0" indent="0">
              <a:buNone/>
              <a:defRPr sz="2800" b="1">
                <a:latin typeface="Gill Sans Light"/>
                <a:cs typeface="Gill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513284"/>
            <a:ext cx="4040188" cy="2963466"/>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33" y="1033465"/>
            <a:ext cx="4041775" cy="479822"/>
          </a:xfrm>
        </p:spPr>
        <p:txBody>
          <a:bodyPr anchor="b">
            <a:noAutofit/>
          </a:bodyPr>
          <a:lstStyle>
            <a:lvl1pPr marL="0" indent="0">
              <a:buNone/>
              <a:defRPr sz="2800" b="1">
                <a:latin typeface="Gill Sans Light"/>
                <a:cs typeface="Gill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1513284"/>
            <a:ext cx="4041775" cy="2963466"/>
          </a:xfrm>
        </p:spPr>
        <p:txBody>
          <a:bodyPr/>
          <a:lstStyle>
            <a:lvl1pPr>
              <a:defRPr sz="2400">
                <a:latin typeface="Gill Sans Light"/>
                <a:cs typeface="Gill Sans Light"/>
              </a:defRPr>
            </a:lvl1pPr>
            <a:lvl2pPr>
              <a:defRPr sz="2000">
                <a:latin typeface="Gill Sans Light"/>
                <a:cs typeface="Gill Sans Light"/>
              </a:defRPr>
            </a:lvl2pPr>
            <a:lvl3pPr>
              <a:defRPr sz="1800">
                <a:latin typeface="Gill Sans Light"/>
                <a:cs typeface="Gill Sans Light"/>
              </a:defRPr>
            </a:lvl3pPr>
            <a:lvl4pPr>
              <a:defRPr sz="1600">
                <a:latin typeface="Gill Sans Light"/>
                <a:cs typeface="Gill Sans Light"/>
              </a:defRPr>
            </a:lvl4pPr>
            <a:lvl5pPr>
              <a:defRPr sz="1600">
                <a:latin typeface="Gill Sans Light"/>
                <a:cs typeface="Gill Sans Ligh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0" y="4763718"/>
            <a:ext cx="3708983" cy="356896"/>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63718"/>
            <a:ext cx="3708983" cy="356896"/>
          </a:xfrm>
          <a:prstGeom prst="rect">
            <a:avLst/>
          </a:prstGeom>
        </p:spPr>
      </p:pic>
    </p:spTree>
    <p:extLst>
      <p:ext uri="{BB962C8B-B14F-4D97-AF65-F5344CB8AC3E}">
        <p14:creationId xmlns:p14="http://schemas.microsoft.com/office/powerpoint/2010/main" val="4050911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0" y="4763926"/>
            <a:ext cx="3708983" cy="356896"/>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0" y="4786604"/>
            <a:ext cx="3708983" cy="356896"/>
          </a:xfrm>
          <a:prstGeom prst="rect">
            <a:avLst/>
          </a:prstGeom>
        </p:spPr>
      </p:pic>
    </p:spTree>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3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0" y="4773777"/>
            <a:ext cx="3708983" cy="356896"/>
          </a:xfrm>
          <a:prstGeom prst="rect">
            <a:avLst/>
          </a:prstGeom>
        </p:spPr>
      </p:pic>
      <p:sp>
        <p:nvSpPr>
          <p:cNvPr id="3" name="Title 1"/>
          <p:cNvSpPr>
            <a:spLocks noGrp="1"/>
          </p:cNvSpPr>
          <p:nvPr>
            <p:ph type="title"/>
          </p:nvPr>
        </p:nvSpPr>
        <p:spPr>
          <a:xfrm>
            <a:off x="457200" y="205979"/>
            <a:ext cx="8229600" cy="857250"/>
          </a:xfrm>
        </p:spPr>
        <p:txBody>
          <a:bodyPr/>
          <a:lstStyle/>
          <a:p>
            <a:r>
              <a:rPr lang="en-US"/>
              <a:t>Click to edit Master title style</a:t>
            </a:r>
            <a:endParaRPr lang="en-US" dirty="0"/>
          </a:p>
        </p:txBody>
      </p:sp>
    </p:spTree>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1_Picture with Caption">
    <p:spTree>
      <p:nvGrpSpPr>
        <p:cNvPr id="1" name=""/>
        <p:cNvGrpSpPr/>
        <p:nvPr/>
      </p:nvGrpSpPr>
      <p:grpSpPr>
        <a:xfrm>
          <a:off x="0" y="0"/>
          <a:ext cx="0" cy="0"/>
          <a:chOff x="0" y="0"/>
          <a:chExt cx="0" cy="0"/>
        </a:xfrm>
      </p:grpSpPr>
      <p:pic>
        <p:nvPicPr>
          <p:cNvPr id="2" name="Picture 1"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0" y="4773777"/>
            <a:ext cx="3708983" cy="356896"/>
          </a:xfrm>
          <a:prstGeom prst="rect">
            <a:avLst/>
          </a:prstGeom>
        </p:spPr>
      </p:pic>
      <p:sp>
        <p:nvSpPr>
          <p:cNvPr id="3" name="Title 1"/>
          <p:cNvSpPr>
            <a:spLocks noGrp="1"/>
          </p:cNvSpPr>
          <p:nvPr>
            <p:ph type="title"/>
          </p:nvPr>
        </p:nvSpPr>
        <p:spPr>
          <a:xfrm>
            <a:off x="457200" y="205979"/>
            <a:ext cx="8229600" cy="857250"/>
          </a:xfrm>
        </p:spPr>
        <p:txBody>
          <a:bodyPr/>
          <a:lstStyle/>
          <a:p>
            <a:r>
              <a:rPr lang="en-US"/>
              <a:t>Click to edit Master title style</a:t>
            </a:r>
          </a:p>
        </p:txBody>
      </p:sp>
    </p:spTree>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pic>
        <p:nvPicPr>
          <p:cNvPr id="2" name="Picture 1" descr="Biocomplexity-PP-SectionTitle10-SDAL-BKGD-Light_2015-11.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19681" cy="5143500"/>
          </a:xfrm>
          <a:prstGeom prst="rect">
            <a:avLst/>
          </a:prstGeom>
        </p:spPr>
      </p:pic>
      <p:sp>
        <p:nvSpPr>
          <p:cNvPr id="3" name="Title 1"/>
          <p:cNvSpPr>
            <a:spLocks noGrp="1"/>
          </p:cNvSpPr>
          <p:nvPr>
            <p:ph type="title"/>
          </p:nvPr>
        </p:nvSpPr>
        <p:spPr>
          <a:xfrm>
            <a:off x="457200" y="205979"/>
            <a:ext cx="8229600" cy="857250"/>
          </a:xfrm>
        </p:spPr>
        <p:txBody>
          <a:bodyPr/>
          <a:lstStyle>
            <a:lvl1pPr>
              <a:defRPr b="0" i="0">
                <a:latin typeface="Helvetica"/>
                <a:cs typeface="Helvetica"/>
              </a:defRPr>
            </a:lvl1pPr>
          </a:lstStyle>
          <a:p>
            <a:r>
              <a:rPr lang="en-US"/>
              <a:t>Click to edit Master title style</a:t>
            </a:r>
            <a:endParaRPr lang="en-US" dirty="0"/>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pic>
        <p:nvPicPr>
          <p:cNvPr id="3" name="Picture 2" descr="Biocomplexity-PP-SectionTitle2-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Tree>
    <p:extLst>
      <p:ext uri="{BB962C8B-B14F-4D97-AF65-F5344CB8AC3E}">
        <p14:creationId xmlns:p14="http://schemas.microsoft.com/office/powerpoint/2010/main" val="19083566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37514"/>
            <a:ext cx="7772400" cy="1102519"/>
          </a:xfrm>
        </p:spPr>
        <p:txBody>
          <a:bodyPr/>
          <a:lstStyle>
            <a:lvl1pPr algn="ctr">
              <a:defRPr>
                <a:latin typeface="Raleway Light"/>
                <a:cs typeface="Raleway Light"/>
              </a:defRPr>
            </a:lvl1p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aleway Light"/>
                <a:cs typeface="Raleway Light"/>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Screen Shot 2015-12-08 at 7.04.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2990" y="4763718"/>
            <a:ext cx="3708983" cy="356896"/>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3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85388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ill Sans  "/>
                <a:cs typeface="Gill Sans  "/>
              </a:defRPr>
            </a:lvl1pPr>
          </a:lstStyle>
          <a:p>
            <a:r>
              <a:rPr lang="en-US"/>
              <a:t>Click to edit Master title style</a:t>
            </a:r>
          </a:p>
        </p:txBody>
      </p:sp>
      <p:sp>
        <p:nvSpPr>
          <p:cNvPr id="3" name="Content Placeholder 2"/>
          <p:cNvSpPr>
            <a:spLocks noGrp="1"/>
          </p:cNvSpPr>
          <p:nvPr>
            <p:ph sz="half" idx="1"/>
          </p:nvPr>
        </p:nvSpPr>
        <p:spPr>
          <a:xfrm>
            <a:off x="457200" y="1006078"/>
            <a:ext cx="4038600" cy="3394472"/>
          </a:xfrm>
        </p:spPr>
        <p:txBody>
          <a:bodyPr/>
          <a:lstStyle>
            <a:lvl1pPr>
              <a:defRPr sz="2800">
                <a:latin typeface="Gill Sans Light"/>
                <a:cs typeface="Gill Sans Light"/>
              </a:defRPr>
            </a:lvl1pPr>
            <a:lvl2pPr>
              <a:defRPr sz="2400">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006078"/>
            <a:ext cx="4038600" cy="3394472"/>
          </a:xfrm>
        </p:spPr>
        <p:txBody>
          <a:bodyPr/>
          <a:lstStyle>
            <a:lvl1pPr>
              <a:defRPr sz="2800">
                <a:latin typeface="Gill Sans Light"/>
                <a:cs typeface="Gill Sans Light"/>
              </a:defRPr>
            </a:lvl1pPr>
            <a:lvl2pPr>
              <a:defRPr sz="2400">
                <a:latin typeface="Gill Sans Light"/>
                <a:cs typeface="Gill Sans Light"/>
              </a:defRPr>
            </a:lvl2pPr>
            <a:lvl3pPr>
              <a:defRPr sz="2000">
                <a:latin typeface="Gill Sans Light"/>
                <a:cs typeface="Gill Sans Light"/>
              </a:defRPr>
            </a:lvl3pPr>
            <a:lvl4pPr>
              <a:defRPr sz="1800">
                <a:latin typeface="Gill Sans Light"/>
                <a:cs typeface="Gill Sans Light"/>
              </a:defRPr>
            </a:lvl4pPr>
            <a:lvl5pPr>
              <a:defRPr sz="1800">
                <a:latin typeface="Gill Sans Light"/>
                <a:cs typeface="Gill Sans Ligh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2722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21832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63926"/>
            <a:ext cx="3708983" cy="356896"/>
          </a:xfrm>
          <a:prstGeom prst="rect">
            <a:avLst/>
          </a:prstGeom>
        </p:spPr>
      </p:pic>
    </p:spTree>
    <p:extLst>
      <p:ext uri="{BB962C8B-B14F-4D97-AF65-F5344CB8AC3E}">
        <p14:creationId xmlns:p14="http://schemas.microsoft.com/office/powerpoint/2010/main" val="394992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264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0" i="0">
                <a:latin typeface="Helvetica"/>
                <a:cs typeface="Helvetica"/>
              </a:defRPr>
            </a:lvl1pPr>
          </a:lstStyle>
          <a:p>
            <a:r>
              <a:rPr lang="en-US" dirty="0"/>
              <a:t>Click to edit Master title style</a:t>
            </a:r>
          </a:p>
        </p:txBody>
      </p:sp>
    </p:spTree>
    <p:extLst>
      <p:ext uri="{BB962C8B-B14F-4D97-AF65-F5344CB8AC3E}">
        <p14:creationId xmlns:p14="http://schemas.microsoft.com/office/powerpoint/2010/main" val="4169056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b="0" i="0">
                <a:latin typeface="Helvetica"/>
                <a:cs typeface="Helvetica"/>
              </a:defRPr>
            </a:lvl1pPr>
          </a:lstStyle>
          <a:p>
            <a:r>
              <a:rPr lang="en-US" dirty="0"/>
              <a:t>Click to edit Master title style</a:t>
            </a:r>
          </a:p>
        </p:txBody>
      </p:sp>
    </p:spTree>
    <p:extLst>
      <p:ext uri="{BB962C8B-B14F-4D97-AF65-F5344CB8AC3E}">
        <p14:creationId xmlns:p14="http://schemas.microsoft.com/office/powerpoint/2010/main" val="1769505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4.jp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1.jp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006078"/>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Screen Shot 2015-12-08 at 7.04.00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2990" y="4763718"/>
            <a:ext cx="3708983" cy="356896"/>
          </a:xfrm>
          <a:prstGeom prst="rect">
            <a:avLst/>
          </a:prstGeom>
        </p:spPr>
      </p:pic>
    </p:spTree>
    <p:extLst>
      <p:ext uri="{BB962C8B-B14F-4D97-AF65-F5344CB8AC3E}">
        <p14:creationId xmlns:p14="http://schemas.microsoft.com/office/powerpoint/2010/main" val="4279784838"/>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4" r:id="rId5"/>
    <p:sldLayoutId id="2147483881" r:id="rId6"/>
    <p:sldLayoutId id="2147483880" r:id="rId7"/>
  </p:sldLayoutIdLst>
  <p:hf hdr="0" ftr="0" dt="0"/>
  <p:txStyles>
    <p:titleStyle>
      <a:lvl1pPr algn="r" defTabSz="457200" rtl="0" eaLnBrk="1" latinLnBrk="0" hangingPunct="1">
        <a:spcBef>
          <a:spcPct val="0"/>
        </a:spcBef>
        <a:buNone/>
        <a:defRPr sz="3200" b="0" i="0" kern="1200">
          <a:solidFill>
            <a:schemeClr val="tx1"/>
          </a:solidFill>
          <a:latin typeface="Helvetica"/>
          <a:ea typeface="+mj-ea"/>
          <a:cs typeface="Helvetica"/>
        </a:defRPr>
      </a:lvl1pPr>
    </p:titleStyle>
    <p:bodyStyle>
      <a:lvl1pPr marL="681038" indent="-342900" algn="l" defTabSz="457200" rtl="0" eaLnBrk="1" latinLnBrk="0" hangingPunct="1">
        <a:spcBef>
          <a:spcPct val="20000"/>
        </a:spcBef>
        <a:buFont typeface="Arial"/>
        <a:buChar char="•"/>
        <a:defRPr sz="2800" b="0" i="0" kern="1200">
          <a:solidFill>
            <a:schemeClr val="tx1"/>
          </a:solidFill>
          <a:latin typeface="Helvetica Light"/>
          <a:ea typeface="+mn-ea"/>
          <a:cs typeface="Helvetica Light"/>
        </a:defRPr>
      </a:lvl1pPr>
      <a:lvl2pPr marL="1028700" indent="-28575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2pPr>
      <a:lvl3pPr marL="1373188" indent="-225425"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3pPr>
      <a:lvl4pPr marL="1833563"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4pPr>
      <a:lvl5pPr marL="2278063"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uk-UA"/>
              <a:t>‹#›</a:t>
            </a: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2A5DF18-8519-FC43-AA94-CBF4177941FF}" type="slidenum">
              <a:rPr lang="en-US" smtClean="0"/>
              <a:t>‹#›</a:t>
            </a:fld>
            <a:endParaRPr lang="en-US"/>
          </a:p>
        </p:txBody>
      </p:sp>
    </p:spTree>
    <p:extLst>
      <p:ext uri="{BB962C8B-B14F-4D97-AF65-F5344CB8AC3E}">
        <p14:creationId xmlns:p14="http://schemas.microsoft.com/office/powerpoint/2010/main" val="2833570243"/>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82" r:id="rId3"/>
    <p:sldLayoutId id="2147483883" r:id="rId4"/>
    <p:sldLayoutId id="2147483884" r:id="rId5"/>
    <p:sldLayoutId id="2147483885" r:id="rId6"/>
  </p:sldLayoutIdLst>
  <p:hf hdr="0" ftr="0" dt="0"/>
  <p:txStyles>
    <p:titleStyle>
      <a:lvl1pPr algn="ctr" defTabSz="457200" rtl="0" eaLnBrk="1" latinLnBrk="0" hangingPunct="1">
        <a:spcBef>
          <a:spcPct val="0"/>
        </a:spcBef>
        <a:buNone/>
        <a:defRPr sz="3200" b="0" i="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2800" b="0" i="0" kern="1200">
          <a:solidFill>
            <a:schemeClr val="tx1"/>
          </a:solidFill>
          <a:latin typeface="Helvetica Light"/>
          <a:ea typeface="+mn-ea"/>
          <a:cs typeface="Helvetica Light"/>
        </a:defRPr>
      </a:lvl1pPr>
      <a:lvl2pPr marL="742950" indent="-28575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srcRect/>
          <a:stretch>
            <a:fillRect/>
          </a:stretch>
        </a:blipFill>
        <a:effectLst/>
      </p:bgPr>
    </p:bg>
    <p:spTree>
      <p:nvGrpSpPr>
        <p:cNvPr id="1" name=""/>
        <p:cNvGrpSpPr/>
        <p:nvPr/>
      </p:nvGrpSpPr>
      <p:grpSpPr>
        <a:xfrm>
          <a:off x="0" y="0"/>
          <a:ext cx="0" cy="0"/>
          <a:chOff x="0" y="0"/>
          <a:chExt cx="0" cy="0"/>
        </a:xfrm>
      </p:grpSpPr>
      <p:pic>
        <p:nvPicPr>
          <p:cNvPr id="4" name="Picture 3" descr="Biocomplexity-PP-SectionTitle10-SDAL-BKGD-Light_2015-11.jpg"/>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24319" y="-19050"/>
            <a:ext cx="9119681" cy="5143500"/>
          </a:xfrm>
          <a:prstGeom prst="rect">
            <a:avLst/>
          </a:prstGeom>
        </p:spPr>
      </p:pic>
      <p:sp>
        <p:nvSpPr>
          <p:cNvPr id="2" name="Title Placeholder 1"/>
          <p:cNvSpPr>
            <a:spLocks noGrp="1"/>
          </p:cNvSpPr>
          <p:nvPr>
            <p:ph type="title"/>
          </p:nvPr>
        </p:nvSpPr>
        <p:spPr>
          <a:xfrm>
            <a:off x="457200" y="-19050"/>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895350"/>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2201711"/>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Lst>
  <p:hf hdr="0" ftr="0" dt="0"/>
  <p:txStyles>
    <p:titleStyle>
      <a:lvl1pPr algn="ctr" defTabSz="457200" rtl="0" eaLnBrk="1" latinLnBrk="0" hangingPunct="1">
        <a:spcBef>
          <a:spcPct val="0"/>
        </a:spcBef>
        <a:buNone/>
        <a:defRPr sz="3200" b="1" kern="1200">
          <a:solidFill>
            <a:schemeClr val="tx1"/>
          </a:solidFill>
          <a:latin typeface="Raleway Light"/>
          <a:ea typeface="+mj-ea"/>
          <a:cs typeface="Raleway Light"/>
        </a:defRPr>
      </a:lvl1pPr>
    </p:titleStyle>
    <p:bodyStyle>
      <a:lvl1pPr marL="681038" indent="-342900" algn="l" defTabSz="457200" rtl="0" eaLnBrk="1" latinLnBrk="0" hangingPunct="1">
        <a:spcBef>
          <a:spcPct val="20000"/>
        </a:spcBef>
        <a:buFont typeface="Arial"/>
        <a:buChar char="•"/>
        <a:defRPr sz="2800" kern="1200">
          <a:solidFill>
            <a:schemeClr val="tx1"/>
          </a:solidFill>
          <a:latin typeface="Helvetica Light"/>
          <a:ea typeface="+mn-ea"/>
          <a:cs typeface="Helvetica Light"/>
        </a:defRPr>
      </a:lvl1pPr>
      <a:lvl2pPr marL="1028700" indent="-285750" algn="l" defTabSz="457200" rtl="0" eaLnBrk="1" latinLnBrk="0" hangingPunct="1">
        <a:spcBef>
          <a:spcPct val="20000"/>
        </a:spcBef>
        <a:buFont typeface="Arial"/>
        <a:buChar char="–"/>
        <a:defRPr sz="2400" kern="1200">
          <a:solidFill>
            <a:schemeClr val="tx1"/>
          </a:solidFill>
          <a:latin typeface="Helvetica Light"/>
          <a:ea typeface="+mn-ea"/>
          <a:cs typeface="Helvetica Light"/>
        </a:defRPr>
      </a:lvl2pPr>
      <a:lvl3pPr marL="1373188" indent="-225425" algn="l" defTabSz="457200" rtl="0" eaLnBrk="1" latinLnBrk="0" hangingPunct="1">
        <a:spcBef>
          <a:spcPct val="20000"/>
        </a:spcBef>
        <a:buFont typeface="Arial"/>
        <a:buChar char="•"/>
        <a:defRPr sz="2000" kern="1200">
          <a:solidFill>
            <a:schemeClr val="tx1"/>
          </a:solidFill>
          <a:latin typeface="Helvetica Light"/>
          <a:ea typeface="+mn-ea"/>
          <a:cs typeface="Helvetica Light"/>
        </a:defRPr>
      </a:lvl3pPr>
      <a:lvl4pPr marL="1833563" indent="-228600" algn="l" defTabSz="457200" rtl="0" eaLnBrk="1" latinLnBrk="0" hangingPunct="1">
        <a:spcBef>
          <a:spcPct val="20000"/>
        </a:spcBef>
        <a:buFont typeface="Arial"/>
        <a:buChar char="–"/>
        <a:defRPr sz="2000" kern="1200">
          <a:solidFill>
            <a:schemeClr val="tx1"/>
          </a:solidFill>
          <a:latin typeface="Helvetica Light"/>
          <a:ea typeface="+mn-ea"/>
          <a:cs typeface="Helvetica Light"/>
        </a:defRPr>
      </a:lvl4pPr>
      <a:lvl5pPr marL="2278063" indent="-228600" algn="l" defTabSz="457200" rtl="0" eaLnBrk="1" latinLnBrk="0" hangingPunct="1">
        <a:spcBef>
          <a:spcPct val="20000"/>
        </a:spcBef>
        <a:buFont typeface="Arial"/>
        <a:buChar char="»"/>
        <a:defRPr sz="200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006078"/>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1881377"/>
      </p:ext>
    </p:extLst>
  </p:cSld>
  <p:clrMap bg1="lt1" tx1="dk1" bg2="lt2" tx2="dk2" accent1="accent1" accent2="accent2" accent3="accent3" accent4="accent4" accent5="accent5" accent6="accent6" hlink="hlink" folHlink="folHlink"/>
  <p:sldLayoutIdLst>
    <p:sldLayoutId id="2147483900" r:id="rId1"/>
    <p:sldLayoutId id="2147483901" r:id="rId2"/>
  </p:sldLayoutIdLst>
  <p:hf sldNum="0" hdr="0" ftr="0" dt="0"/>
  <p:txStyles>
    <p:titleStyle>
      <a:lvl1pPr algn="r" defTabSz="457200" rtl="0" eaLnBrk="1" latinLnBrk="0" hangingPunct="1">
        <a:spcBef>
          <a:spcPct val="0"/>
        </a:spcBef>
        <a:buNone/>
        <a:defRPr sz="3200" b="1" kern="1200">
          <a:solidFill>
            <a:schemeClr val="tx1"/>
          </a:solidFill>
          <a:latin typeface="Raleway Light "/>
          <a:ea typeface="+mj-ea"/>
          <a:cs typeface="Raleway Light "/>
        </a:defRPr>
      </a:lvl1pPr>
    </p:titleStyle>
    <p:bodyStyle>
      <a:lvl1pPr marL="681038" indent="-342900" algn="l" defTabSz="457200" rtl="0" eaLnBrk="1" latinLnBrk="0" hangingPunct="1">
        <a:spcBef>
          <a:spcPct val="20000"/>
        </a:spcBef>
        <a:buFont typeface="Arial"/>
        <a:buChar char="•"/>
        <a:defRPr sz="2800" kern="1200">
          <a:solidFill>
            <a:schemeClr val="tx1"/>
          </a:solidFill>
          <a:latin typeface="Helvetica Light"/>
          <a:ea typeface="+mn-ea"/>
          <a:cs typeface="Helvetica Light"/>
        </a:defRPr>
      </a:lvl1pPr>
      <a:lvl2pPr marL="1028700" indent="-285750" algn="l" defTabSz="457200" rtl="0" eaLnBrk="1" latinLnBrk="0" hangingPunct="1">
        <a:spcBef>
          <a:spcPct val="20000"/>
        </a:spcBef>
        <a:buFont typeface="Arial"/>
        <a:buChar char="–"/>
        <a:defRPr sz="2400" kern="1200">
          <a:solidFill>
            <a:schemeClr val="tx1"/>
          </a:solidFill>
          <a:latin typeface="Helvetica Light"/>
          <a:ea typeface="+mn-ea"/>
          <a:cs typeface="Helvetica Light"/>
        </a:defRPr>
      </a:lvl2pPr>
      <a:lvl3pPr marL="1373188" indent="-225425" algn="l" defTabSz="457200" rtl="0" eaLnBrk="1" latinLnBrk="0" hangingPunct="1">
        <a:spcBef>
          <a:spcPct val="20000"/>
        </a:spcBef>
        <a:buFont typeface="Arial"/>
        <a:buChar char="•"/>
        <a:defRPr sz="2000" kern="1200">
          <a:solidFill>
            <a:schemeClr val="tx1"/>
          </a:solidFill>
          <a:latin typeface="Helvetica Light"/>
          <a:ea typeface="+mn-ea"/>
          <a:cs typeface="Helvetica Light"/>
        </a:defRPr>
      </a:lvl3pPr>
      <a:lvl4pPr marL="1833563" indent="-228600" algn="l" defTabSz="457200" rtl="0" eaLnBrk="1" latinLnBrk="0" hangingPunct="1">
        <a:spcBef>
          <a:spcPct val="20000"/>
        </a:spcBef>
        <a:buFont typeface="Arial"/>
        <a:buChar char="–"/>
        <a:defRPr sz="2000" kern="1200">
          <a:solidFill>
            <a:schemeClr val="tx1"/>
          </a:solidFill>
          <a:latin typeface="Helvetica Light"/>
          <a:ea typeface="+mn-ea"/>
          <a:cs typeface="Helvetica Light"/>
        </a:defRPr>
      </a:lvl4pPr>
      <a:lvl5pPr marL="2278063" indent="-228600" algn="l" defTabSz="457200" rtl="0" eaLnBrk="1" latinLnBrk="0" hangingPunct="1">
        <a:spcBef>
          <a:spcPct val="20000"/>
        </a:spcBef>
        <a:buFont typeface="Arial"/>
        <a:buChar char="»"/>
        <a:defRPr sz="200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b="1" dirty="0"/>
              <a:t>Ethics  </a:t>
            </a:r>
          </a:p>
        </p:txBody>
      </p:sp>
      <p:sp>
        <p:nvSpPr>
          <p:cNvPr id="3" name="Subtitle 2"/>
          <p:cNvSpPr>
            <a:spLocks noGrp="1"/>
          </p:cNvSpPr>
          <p:nvPr>
            <p:ph type="subTitle" idx="1"/>
          </p:nvPr>
        </p:nvSpPr>
        <p:spPr>
          <a:xfrm>
            <a:off x="506895" y="2825198"/>
            <a:ext cx="6400800" cy="1314450"/>
          </a:xfrm>
        </p:spPr>
        <p:txBody>
          <a:bodyPr/>
          <a:lstStyle/>
          <a:p>
            <a:r>
              <a:rPr lang="en-US" dirty="0">
                <a:solidFill>
                  <a:srgbClr val="8A1F40"/>
                </a:solidFill>
                <a:latin typeface="Trebuchet MS" panose="020B0703020202090204" pitchFamily="34" charset="0"/>
              </a:rPr>
              <a:t>May 30, 2018</a:t>
            </a:r>
          </a:p>
        </p:txBody>
      </p:sp>
      <p:pic>
        <p:nvPicPr>
          <p:cNvPr id="6" name="Picture 5">
            <a:extLst>
              <a:ext uri="{FF2B5EF4-FFF2-40B4-BE49-F238E27FC236}">
                <a16:creationId xmlns:a16="http://schemas.microsoft.com/office/drawing/2014/main" id="{18B31517-858F-8846-B124-905041A85643}"/>
              </a:ext>
            </a:extLst>
          </p:cNvPr>
          <p:cNvPicPr>
            <a:picLocks noChangeAspect="1"/>
          </p:cNvPicPr>
          <p:nvPr/>
        </p:nvPicPr>
        <p:blipFill rotWithShape="1">
          <a:blip r:embed="rId3"/>
          <a:srcRect t="14589" b="22640"/>
          <a:stretch/>
        </p:blipFill>
        <p:spPr>
          <a:xfrm>
            <a:off x="367747" y="3995531"/>
            <a:ext cx="3657600" cy="834888"/>
          </a:xfrm>
          <a:prstGeom prst="rect">
            <a:avLst/>
          </a:prstGeom>
          <a:solidFill>
            <a:schemeClr val="bg1"/>
          </a:solidFill>
        </p:spPr>
      </p:pic>
    </p:spTree>
    <p:extLst>
      <p:ext uri="{BB962C8B-B14F-4D97-AF65-F5344CB8AC3E}">
        <p14:creationId xmlns:p14="http://schemas.microsoft.com/office/powerpoint/2010/main" val="3130269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261" y="-94626"/>
            <a:ext cx="8229600" cy="857250"/>
          </a:xfrm>
        </p:spPr>
        <p:txBody>
          <a:bodyPr/>
          <a:lstStyle/>
          <a:p>
            <a:pPr algn="ctr"/>
            <a:r>
              <a:rPr lang="en-US" dirty="0"/>
              <a:t>Basic Steps in the Context of </a:t>
            </a:r>
            <a:r>
              <a:rPr lang="en-US" i="1" dirty="0">
                <a:solidFill>
                  <a:srgbClr val="C00000"/>
                </a:solidFill>
                <a:latin typeface="Helvetica Light" charset="0"/>
                <a:ea typeface="Helvetica Light" charset="0"/>
                <a:cs typeface="Helvetica Light" charset="0"/>
              </a:rPr>
              <a:t>ALL</a:t>
            </a:r>
            <a:r>
              <a:rPr lang="en-US" dirty="0"/>
              <a:t> Data</a:t>
            </a:r>
            <a:endParaRPr lang="en-US" dirty="0">
              <a:solidFill>
                <a:srgbClr val="C00000"/>
              </a:solidFill>
            </a:endParaRPr>
          </a:p>
        </p:txBody>
      </p:sp>
      <p:sp>
        <p:nvSpPr>
          <p:cNvPr id="5" name="Content Placeholder 4"/>
          <p:cNvSpPr>
            <a:spLocks noGrp="1"/>
          </p:cNvSpPr>
          <p:nvPr>
            <p:ph idx="1"/>
          </p:nvPr>
        </p:nvSpPr>
        <p:spPr>
          <a:xfrm>
            <a:off x="457200" y="593689"/>
            <a:ext cx="7871791" cy="4248150"/>
          </a:xfrm>
        </p:spPr>
        <p:txBody>
          <a:bodyPr>
            <a:noAutofit/>
          </a:bodyPr>
          <a:lstStyle/>
          <a:p>
            <a:r>
              <a:rPr lang="en-US" sz="2000" dirty="0">
                <a:latin typeface="Trebuchet MS" panose="020B0703020202090204" pitchFamily="34" charset="0"/>
              </a:rPr>
              <a:t>Observe</a:t>
            </a:r>
          </a:p>
          <a:p>
            <a:pPr lvl="1"/>
            <a:r>
              <a:rPr lang="en-US" sz="1600" dirty="0">
                <a:latin typeface="Trebuchet MS" panose="020B0703020202090204" pitchFamily="34" charset="0"/>
              </a:rPr>
              <a:t>Set social context for issue to be studied, articulate action space  </a:t>
            </a:r>
          </a:p>
          <a:p>
            <a:r>
              <a:rPr lang="en-US" sz="2000" dirty="0">
                <a:latin typeface="Trebuchet MS" panose="020B0703020202090204" pitchFamily="34" charset="0"/>
                <a:ea typeface="Helvetica Light" charset="0"/>
                <a:cs typeface="Helvetica Light" charset="0"/>
              </a:rPr>
              <a:t>Develop question</a:t>
            </a:r>
          </a:p>
          <a:p>
            <a:pPr lvl="1"/>
            <a:r>
              <a:rPr lang="en-US" sz="1600" dirty="0">
                <a:latin typeface="Trebuchet MS" panose="020B0703020202090204" pitchFamily="34" charset="0"/>
                <a:ea typeface="Helvetica Light" charset="0"/>
                <a:cs typeface="Helvetica Light" charset="0"/>
              </a:rPr>
              <a:t>Use literature and best practices help formulate and refine questions, hypotheses, define and shape data discovery process</a:t>
            </a:r>
          </a:p>
          <a:p>
            <a:r>
              <a:rPr lang="en-US" sz="2000" dirty="0">
                <a:latin typeface="Trebuchet MS" panose="020B0703020202090204" pitchFamily="34" charset="0"/>
                <a:ea typeface="Helvetica Light" charset="0"/>
                <a:cs typeface="Helvetica Light" charset="0"/>
              </a:rPr>
              <a:t>Design Experiment (</a:t>
            </a:r>
            <a:r>
              <a:rPr lang="en-US" sz="2000" dirty="0">
                <a:solidFill>
                  <a:srgbClr val="C00000"/>
                </a:solidFill>
                <a:latin typeface="Trebuchet MS" panose="020B0703020202090204" pitchFamily="34" charset="0"/>
                <a:ea typeface="Helvetica Light" charset="0"/>
                <a:cs typeface="Helvetica Light" charset="0"/>
              </a:rPr>
              <a:t>replicate</a:t>
            </a:r>
            <a:r>
              <a:rPr lang="en-US" sz="2000" dirty="0">
                <a:latin typeface="Trebuchet MS" panose="020B0703020202090204" pitchFamily="34" charset="0"/>
                <a:ea typeface="Helvetica Light" charset="0"/>
                <a:cs typeface="Helvetica Light" charset="0"/>
              </a:rPr>
              <a:t>)</a:t>
            </a:r>
          </a:p>
          <a:p>
            <a:pPr lvl="1"/>
            <a:r>
              <a:rPr lang="en-US" sz="1600" dirty="0">
                <a:latin typeface="Trebuchet MS" panose="020B0703020202090204" pitchFamily="34" charset="0"/>
                <a:ea typeface="Helvetica Light" charset="0"/>
                <a:cs typeface="Helvetica Light" charset="0"/>
              </a:rPr>
              <a:t>Data discovery process</a:t>
            </a:r>
          </a:p>
          <a:p>
            <a:r>
              <a:rPr lang="en-US" sz="2000" dirty="0">
                <a:latin typeface="Trebuchet MS" panose="020B0703020202090204" pitchFamily="34" charset="0"/>
                <a:ea typeface="Helvetica Light" charset="0"/>
                <a:cs typeface="Helvetica Light" charset="0"/>
              </a:rPr>
              <a:t>Collect data (</a:t>
            </a:r>
            <a:r>
              <a:rPr lang="en-US" sz="2000" dirty="0">
                <a:solidFill>
                  <a:srgbClr val="C00000"/>
                </a:solidFill>
                <a:latin typeface="Trebuchet MS" panose="020B0703020202090204" pitchFamily="34" charset="0"/>
                <a:ea typeface="Helvetica Light" charset="0"/>
                <a:cs typeface="Helvetica Light" charset="0"/>
              </a:rPr>
              <a:t>reproduce</a:t>
            </a:r>
            <a:r>
              <a:rPr lang="en-US" sz="2000" dirty="0">
                <a:latin typeface="Trebuchet MS" panose="020B0703020202090204" pitchFamily="34" charset="0"/>
                <a:ea typeface="Helvetica Light" charset="0"/>
                <a:cs typeface="Helvetica Light" charset="0"/>
              </a:rPr>
              <a:t>)</a:t>
            </a:r>
          </a:p>
          <a:p>
            <a:pPr lvl="1"/>
            <a:r>
              <a:rPr lang="en-US" sz="1600" dirty="0">
                <a:latin typeface="Trebuchet MS" panose="020B0703020202090204" pitchFamily="34" charset="0"/>
                <a:ea typeface="Helvetica Light" charset="0"/>
                <a:cs typeface="Helvetica Light" charset="0"/>
              </a:rPr>
              <a:t>Data acquisition approach, data sharing agreements, etc.</a:t>
            </a:r>
          </a:p>
          <a:p>
            <a:r>
              <a:rPr lang="en-US" sz="2000" dirty="0">
                <a:latin typeface="Trebuchet MS" panose="020B0703020202090204" pitchFamily="34" charset="0"/>
                <a:ea typeface="Helvetica Light" charset="0"/>
                <a:cs typeface="Helvetica Light" charset="0"/>
              </a:rPr>
              <a:t>Analyze the data (</a:t>
            </a:r>
            <a:r>
              <a:rPr lang="en-US" sz="2000" dirty="0">
                <a:solidFill>
                  <a:srgbClr val="C00000"/>
                </a:solidFill>
                <a:latin typeface="Trebuchet MS" panose="020B0703020202090204" pitchFamily="34" charset="0"/>
                <a:ea typeface="Helvetica Light" charset="0"/>
                <a:cs typeface="Helvetica Light" charset="0"/>
              </a:rPr>
              <a:t>reproduce</a:t>
            </a:r>
            <a:r>
              <a:rPr lang="en-US" sz="2000" dirty="0">
                <a:latin typeface="Trebuchet MS" panose="020B0703020202090204" pitchFamily="34" charset="0"/>
                <a:ea typeface="Helvetica Light" charset="0"/>
                <a:cs typeface="Helvetica Light" charset="0"/>
              </a:rPr>
              <a:t>)</a:t>
            </a:r>
          </a:p>
          <a:p>
            <a:pPr lvl="1"/>
            <a:r>
              <a:rPr lang="en-US" sz="1600" dirty="0">
                <a:latin typeface="Trebuchet MS" panose="020B0703020202090204" pitchFamily="34" charset="0"/>
                <a:ea typeface="Helvetica Light" charset="0"/>
                <a:cs typeface="Helvetica Light" charset="0"/>
              </a:rPr>
              <a:t>Disciplined approach to data repurposing, model development,</a:t>
            </a:r>
            <a:br>
              <a:rPr lang="en-US" sz="1600" dirty="0">
                <a:latin typeface="Trebuchet MS" panose="020B0703020202090204" pitchFamily="34" charset="0"/>
                <a:ea typeface="Helvetica Light" charset="0"/>
                <a:cs typeface="Helvetica Light" charset="0"/>
              </a:rPr>
            </a:br>
            <a:r>
              <a:rPr lang="en-US" sz="1600" dirty="0">
                <a:latin typeface="Trebuchet MS" panose="020B0703020202090204" pitchFamily="34" charset="0"/>
                <a:ea typeface="Helvetica Light" charset="0"/>
                <a:cs typeface="Helvetica Light" charset="0"/>
              </a:rPr>
              <a:t> and fitness-for-use assessments</a:t>
            </a:r>
          </a:p>
          <a:p>
            <a:r>
              <a:rPr lang="en-US" sz="2000" dirty="0">
                <a:latin typeface="Trebuchet MS" panose="020B0703020202090204" pitchFamily="34" charset="0"/>
              </a:rPr>
              <a:t>Report conclusions </a:t>
            </a:r>
            <a:r>
              <a:rPr lang="en-US" sz="2000" dirty="0">
                <a:latin typeface="Trebuchet MS" panose="020B0703020202090204" pitchFamily="34" charset="0"/>
                <a:ea typeface="Helvetica Light" charset="0"/>
                <a:cs typeface="Helvetica Light" charset="0"/>
              </a:rPr>
              <a:t>(</a:t>
            </a:r>
            <a:r>
              <a:rPr lang="en-US" sz="2000" dirty="0">
                <a:solidFill>
                  <a:srgbClr val="C00000"/>
                </a:solidFill>
                <a:latin typeface="Trebuchet MS" panose="020B0703020202090204" pitchFamily="34" charset="0"/>
                <a:ea typeface="Helvetica Light" charset="0"/>
                <a:cs typeface="Helvetica Light" charset="0"/>
              </a:rPr>
              <a:t>generalize</a:t>
            </a:r>
            <a:r>
              <a:rPr lang="en-US" sz="2000" dirty="0">
                <a:latin typeface="Trebuchet MS" panose="020B0703020202090204" pitchFamily="34" charset="0"/>
                <a:ea typeface="Helvetica Light" charset="0"/>
                <a:cs typeface="Helvetica Light" charset="0"/>
              </a:rPr>
              <a:t>)</a:t>
            </a:r>
          </a:p>
          <a:p>
            <a:r>
              <a:rPr lang="en-US" sz="2000" dirty="0">
                <a:latin typeface="Trebuchet MS" panose="020B0703020202090204" pitchFamily="34" charset="0"/>
                <a:ea typeface="Helvetica Light" charset="0"/>
                <a:cs typeface="Helvetica Light" charset="0"/>
              </a:rPr>
              <a:t>Back to the drawing board</a:t>
            </a:r>
          </a:p>
          <a:p>
            <a:endParaRPr lang="en-US" sz="2000" dirty="0">
              <a:latin typeface="Trebuchet MS" panose="020B0703020202090204" pitchFamily="34" charset="0"/>
            </a:endParaRPr>
          </a:p>
        </p:txBody>
      </p:sp>
    </p:spTree>
    <p:extLst>
      <p:ext uri="{BB962C8B-B14F-4D97-AF65-F5344CB8AC3E}">
        <p14:creationId xmlns:p14="http://schemas.microsoft.com/office/powerpoint/2010/main" val="334986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Replace “Physics” with your science</a:t>
            </a:r>
          </a:p>
        </p:txBody>
      </p:sp>
      <p:sp>
        <p:nvSpPr>
          <p:cNvPr id="7" name="Content Placeholder 6"/>
          <p:cNvSpPr>
            <a:spLocks noGrp="1"/>
          </p:cNvSpPr>
          <p:nvPr>
            <p:ph idx="1"/>
          </p:nvPr>
        </p:nvSpPr>
        <p:spPr>
          <a:xfrm>
            <a:off x="513761" y="612546"/>
            <a:ext cx="8229600" cy="3394472"/>
          </a:xfrm>
          <a:solidFill>
            <a:schemeClr val="bg1"/>
          </a:solidFill>
        </p:spPr>
        <p:txBody>
          <a:bodyPr>
            <a:noAutofit/>
          </a:bodyPr>
          <a:lstStyle/>
          <a:p>
            <a:r>
              <a:rPr lang="en-US" sz="1800" dirty="0">
                <a:latin typeface="Trebuchet MS" panose="020B0703020202090204" pitchFamily="34" charset="0"/>
                <a:ea typeface="Helvetica Light" charset="0"/>
                <a:cs typeface="Helvetica Light" charset="0"/>
              </a:rPr>
              <a:t>Each physicist</a:t>
            </a:r>
            <a:r>
              <a:rPr lang="en-US" sz="1800" dirty="0">
                <a:solidFill>
                  <a:srgbClr val="FF0000"/>
                </a:solidFill>
                <a:latin typeface="Trebuchet MS" panose="020B0703020202090204" pitchFamily="34" charset="0"/>
                <a:ea typeface="Helvetica Light" charset="0"/>
                <a:cs typeface="Helvetica Light" charset="0"/>
              </a:rPr>
              <a:t> </a:t>
            </a:r>
            <a:r>
              <a:rPr lang="en-US" sz="1800" dirty="0">
                <a:latin typeface="Trebuchet MS" panose="020B0703020202090204" pitchFamily="34" charset="0"/>
                <a:ea typeface="Helvetica Light" charset="0"/>
                <a:cs typeface="Helvetica Light" charset="0"/>
              </a:rPr>
              <a:t>is a citizen of the community of science. </a:t>
            </a:r>
          </a:p>
          <a:p>
            <a:r>
              <a:rPr lang="en-US" sz="1800" dirty="0">
                <a:latin typeface="Trebuchet MS" panose="020B0703020202090204" pitchFamily="34" charset="0"/>
                <a:ea typeface="Helvetica Light" charset="0"/>
                <a:cs typeface="Helvetica Light" charset="0"/>
              </a:rPr>
              <a:t>Each shares responsibility for the welfare of this community. </a:t>
            </a:r>
          </a:p>
          <a:p>
            <a:r>
              <a:rPr lang="en-US" sz="1800" dirty="0">
                <a:latin typeface="Trebuchet MS" panose="020B0703020202090204" pitchFamily="34" charset="0"/>
                <a:ea typeface="Helvetica Light" charset="0"/>
                <a:cs typeface="Helvetica Light" charset="0"/>
              </a:rPr>
              <a:t>Science is best advanced when there is mutual trust, based upon honest behavior, throughout the community. </a:t>
            </a:r>
          </a:p>
          <a:p>
            <a:r>
              <a:rPr lang="en-US" sz="1800" dirty="0">
                <a:latin typeface="Trebuchet MS" panose="020B0703020202090204" pitchFamily="34" charset="0"/>
                <a:ea typeface="Helvetica Light" charset="0"/>
                <a:cs typeface="Helvetica Light" charset="0"/>
              </a:rPr>
              <a:t>Acts of deception, or any other acts that deliberately compromise the advancement of science, are unacceptable. </a:t>
            </a:r>
          </a:p>
          <a:p>
            <a:r>
              <a:rPr lang="en-US" sz="1800" dirty="0">
                <a:latin typeface="Trebuchet MS" panose="020B0703020202090204" pitchFamily="34" charset="0"/>
                <a:ea typeface="Helvetica Light" charset="0"/>
                <a:cs typeface="Helvetica Light" charset="0"/>
              </a:rPr>
              <a:t>Honesty must be regarded as the cornerstone of ethics in science. </a:t>
            </a:r>
          </a:p>
          <a:p>
            <a:r>
              <a:rPr lang="en-US" sz="1800" dirty="0">
                <a:latin typeface="Trebuchet MS" panose="020B0703020202090204" pitchFamily="34" charset="0"/>
                <a:ea typeface="Helvetica Light" charset="0"/>
                <a:cs typeface="Helvetica Light" charset="0"/>
              </a:rPr>
              <a:t>Professional integrity in the formulation, conduct, and reporting of physics activities reflects not only on the reputations of individual physicists and their organizations, but also on the image and credibility of the physics profession as perceived by scientific colleagues, government and the public.</a:t>
            </a:r>
          </a:p>
          <a:p>
            <a:r>
              <a:rPr lang="en-US" sz="1800" dirty="0">
                <a:latin typeface="Trebuchet MS" panose="020B0703020202090204" pitchFamily="34" charset="0"/>
                <a:ea typeface="Helvetica Light" charset="0"/>
                <a:cs typeface="Helvetica Light" charset="0"/>
              </a:rPr>
              <a:t>It is important that the tradition of ethical behavior be carefully maintained and transmitted with enthusiasm to future generations.</a:t>
            </a:r>
          </a:p>
          <a:p>
            <a:pPr marL="338138" indent="0">
              <a:lnSpc>
                <a:spcPct val="80000"/>
              </a:lnSpc>
              <a:buNone/>
            </a:pPr>
            <a:r>
              <a:rPr lang="en-US" sz="1800" dirty="0">
                <a:latin typeface="Trebuchet MS" panose="020B0703020202090204" pitchFamily="34" charset="0"/>
                <a:ea typeface="Helvetica Light" charset="0"/>
                <a:cs typeface="Helvetica Light" charset="0"/>
              </a:rPr>
              <a:t>                     </a:t>
            </a:r>
            <a:r>
              <a:rPr lang="en-US" sz="1800" dirty="0">
                <a:solidFill>
                  <a:srgbClr val="800000"/>
                </a:solidFill>
                <a:effectLst>
                  <a:outerShdw blurRad="50800" dist="38100" dir="2700000" algn="tl" rotWithShape="0">
                    <a:srgbClr val="000000">
                      <a:alpha val="43000"/>
                    </a:srgbClr>
                  </a:outerShdw>
                </a:effectLst>
                <a:latin typeface="Trebuchet MS" panose="020B0703020202090204" pitchFamily="34" charset="0"/>
                <a:ea typeface="Helvetica Light" charset="0"/>
                <a:cs typeface="Helvetica Light" charset="0"/>
              </a:rPr>
              <a:t> https://</a:t>
            </a:r>
            <a:r>
              <a:rPr lang="en-US" sz="1800" dirty="0" err="1">
                <a:solidFill>
                  <a:srgbClr val="800000"/>
                </a:solidFill>
                <a:effectLst>
                  <a:outerShdw blurRad="50800" dist="38100" dir="2700000" algn="tl" rotWithShape="0">
                    <a:srgbClr val="000000">
                      <a:alpha val="43000"/>
                    </a:srgbClr>
                  </a:outerShdw>
                </a:effectLst>
                <a:latin typeface="Trebuchet MS" panose="020B0703020202090204" pitchFamily="34" charset="0"/>
                <a:ea typeface="Helvetica Light" charset="0"/>
                <a:cs typeface="Helvetica Light" charset="0"/>
              </a:rPr>
              <a:t>www.aps.org</a:t>
            </a:r>
            <a:r>
              <a:rPr lang="en-US" sz="1800" dirty="0">
                <a:solidFill>
                  <a:srgbClr val="800000"/>
                </a:solidFill>
                <a:effectLst>
                  <a:outerShdw blurRad="50800" dist="38100" dir="2700000" algn="tl" rotWithShape="0">
                    <a:srgbClr val="000000">
                      <a:alpha val="43000"/>
                    </a:srgbClr>
                  </a:outerShdw>
                </a:effectLst>
                <a:latin typeface="Trebuchet MS" panose="020B0703020202090204" pitchFamily="34" charset="0"/>
                <a:ea typeface="Helvetica Light" charset="0"/>
                <a:cs typeface="Helvetica Light" charset="0"/>
              </a:rPr>
              <a:t>/policy/statements/02_2.cfm</a:t>
            </a:r>
          </a:p>
        </p:txBody>
      </p:sp>
    </p:spTree>
    <p:extLst>
      <p:ext uri="{BB962C8B-B14F-4D97-AF65-F5344CB8AC3E}">
        <p14:creationId xmlns:p14="http://schemas.microsoft.com/office/powerpoint/2010/main" val="361767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505" y="0"/>
            <a:ext cx="8229600" cy="857250"/>
          </a:xfrm>
        </p:spPr>
        <p:txBody>
          <a:bodyPr/>
          <a:lstStyle/>
          <a:p>
            <a:pPr algn="ctr"/>
            <a:r>
              <a:rPr lang="en-US" dirty="0"/>
              <a:t>Our obligations as scientists</a:t>
            </a:r>
          </a:p>
        </p:txBody>
      </p:sp>
      <p:sp>
        <p:nvSpPr>
          <p:cNvPr id="3" name="Content Placeholder 2"/>
          <p:cNvSpPr>
            <a:spLocks noGrp="1"/>
          </p:cNvSpPr>
          <p:nvPr>
            <p:ph idx="1"/>
          </p:nvPr>
        </p:nvSpPr>
        <p:spPr>
          <a:xfrm>
            <a:off x="477079" y="1114011"/>
            <a:ext cx="8229600" cy="3394472"/>
          </a:xfrm>
        </p:spPr>
        <p:txBody>
          <a:bodyPr/>
          <a:lstStyle/>
          <a:p>
            <a:pPr>
              <a:spcAft>
                <a:spcPts val="600"/>
              </a:spcAft>
            </a:pPr>
            <a:r>
              <a:rPr lang="en-US" dirty="0">
                <a:latin typeface="Trebuchet MS" panose="020B0703020202090204" pitchFamily="34" charset="0"/>
                <a:ea typeface="Helvetica Light" charset="0"/>
                <a:cs typeface="Helvetica Light" charset="0"/>
              </a:rPr>
              <a:t>Obligation to honor the trust that our colleagues place in us</a:t>
            </a:r>
          </a:p>
          <a:p>
            <a:pPr>
              <a:spcAft>
                <a:spcPts val="600"/>
              </a:spcAft>
            </a:pPr>
            <a:r>
              <a:rPr lang="en-US" dirty="0">
                <a:latin typeface="Trebuchet MS" panose="020B0703020202090204" pitchFamily="34" charset="0"/>
                <a:ea typeface="Helvetica Light" charset="0"/>
                <a:cs typeface="Helvetica Light" charset="0"/>
              </a:rPr>
              <a:t>Obligation to ourselves</a:t>
            </a:r>
          </a:p>
          <a:p>
            <a:pPr>
              <a:spcAft>
                <a:spcPts val="600"/>
              </a:spcAft>
            </a:pPr>
            <a:r>
              <a:rPr lang="en-US" dirty="0">
                <a:latin typeface="Trebuchet MS" panose="020B0703020202090204" pitchFamily="34" charset="0"/>
                <a:ea typeface="Helvetica Light" charset="0"/>
                <a:cs typeface="Helvetica Light" charset="0"/>
              </a:rPr>
              <a:t>Obligation to act in ways that serve </a:t>
            </a:r>
            <a:br>
              <a:rPr lang="en-US" dirty="0">
                <a:latin typeface="Trebuchet MS" panose="020B0703020202090204" pitchFamily="34" charset="0"/>
                <a:ea typeface="Helvetica Light" charset="0"/>
                <a:cs typeface="Helvetica Light" charset="0"/>
              </a:rPr>
            </a:br>
            <a:r>
              <a:rPr lang="en-US" dirty="0">
                <a:latin typeface="Trebuchet MS" panose="020B0703020202090204" pitchFamily="34" charset="0"/>
                <a:ea typeface="Helvetica Light" charset="0"/>
                <a:cs typeface="Helvetica Light" charset="0"/>
              </a:rPr>
              <a:t>the public</a:t>
            </a:r>
          </a:p>
        </p:txBody>
      </p:sp>
    </p:spTree>
    <p:extLst>
      <p:ext uri="{BB962C8B-B14F-4D97-AF65-F5344CB8AC3E}">
        <p14:creationId xmlns:p14="http://schemas.microsoft.com/office/powerpoint/2010/main" val="3068208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8911" y="0"/>
            <a:ext cx="7045965" cy="857250"/>
          </a:xfrm>
        </p:spPr>
        <p:txBody>
          <a:bodyPr/>
          <a:lstStyle/>
          <a:p>
            <a:pPr algn="ctr"/>
            <a:r>
              <a:rPr lang="en-US" dirty="0"/>
              <a:t>Important actions to understand</a:t>
            </a:r>
            <a:endParaRPr lang="en-US" i="1" dirty="0"/>
          </a:p>
        </p:txBody>
      </p:sp>
      <p:sp>
        <p:nvSpPr>
          <p:cNvPr id="3" name="Content Placeholder 2"/>
          <p:cNvSpPr>
            <a:spLocks noGrp="1"/>
          </p:cNvSpPr>
          <p:nvPr>
            <p:ph idx="1"/>
          </p:nvPr>
        </p:nvSpPr>
        <p:spPr>
          <a:xfrm>
            <a:off x="2682432" y="1568057"/>
            <a:ext cx="3026764" cy="1622183"/>
          </a:xfrm>
        </p:spPr>
        <p:txBody>
          <a:bodyPr/>
          <a:lstStyle/>
          <a:p>
            <a:r>
              <a:rPr lang="en-US" dirty="0">
                <a:latin typeface="Trebuchet MS" panose="020B0703020202090204" pitchFamily="34" charset="0"/>
              </a:rPr>
              <a:t>Falsification</a:t>
            </a:r>
          </a:p>
          <a:p>
            <a:r>
              <a:rPr lang="en-US" dirty="0">
                <a:latin typeface="Trebuchet MS" panose="020B0703020202090204" pitchFamily="34" charset="0"/>
              </a:rPr>
              <a:t>Fabrication</a:t>
            </a:r>
          </a:p>
          <a:p>
            <a:r>
              <a:rPr lang="en-US" dirty="0">
                <a:latin typeface="Trebuchet MS" panose="020B0703020202090204" pitchFamily="34" charset="0"/>
              </a:rPr>
              <a:t>Plagiarism</a:t>
            </a:r>
          </a:p>
        </p:txBody>
      </p:sp>
      <p:sp>
        <p:nvSpPr>
          <p:cNvPr id="4" name="TextBox 3"/>
          <p:cNvSpPr txBox="1"/>
          <p:nvPr/>
        </p:nvSpPr>
        <p:spPr>
          <a:xfrm>
            <a:off x="2422128" y="3625846"/>
            <a:ext cx="4299744" cy="584775"/>
          </a:xfrm>
          <a:prstGeom prst="rect">
            <a:avLst/>
          </a:prstGeom>
          <a:noFill/>
        </p:spPr>
        <p:txBody>
          <a:bodyPr wrap="square" rtlCol="0">
            <a:spAutoFit/>
          </a:bodyPr>
          <a:lstStyle/>
          <a:p>
            <a:r>
              <a:rPr lang="en-US" sz="3200" b="1" i="1" dirty="0">
                <a:solidFill>
                  <a:srgbClr val="C00000"/>
                </a:solidFill>
                <a:effectLst>
                  <a:outerShdw blurRad="50800" dist="38100" dir="2700000" algn="tl" rotWithShape="0">
                    <a:srgbClr val="000000">
                      <a:alpha val="43000"/>
                    </a:srgbClr>
                  </a:outerShdw>
                </a:effectLst>
                <a:latin typeface="Trebuchet MS" panose="020B0703020202090204" pitchFamily="34" charset="0"/>
                <a:cs typeface="Gill Sans Light"/>
              </a:rPr>
              <a:t>What should you do?</a:t>
            </a:r>
            <a:endParaRPr lang="en-US" sz="3200" b="1" dirty="0">
              <a:solidFill>
                <a:srgbClr val="C00000"/>
              </a:solidFill>
              <a:effectLst>
                <a:outerShdw blurRad="50800" dist="38100" dir="2700000" algn="tl" rotWithShape="0">
                  <a:srgbClr val="000000">
                    <a:alpha val="43000"/>
                  </a:srgbClr>
                </a:outerShdw>
              </a:effectLst>
              <a:latin typeface="Trebuchet MS" panose="020B0703020202090204" pitchFamily="34" charset="0"/>
              <a:cs typeface="Gill Sans Light"/>
            </a:endParaRPr>
          </a:p>
        </p:txBody>
      </p:sp>
    </p:spTree>
    <p:extLst>
      <p:ext uri="{BB962C8B-B14F-4D97-AF65-F5344CB8AC3E}">
        <p14:creationId xmlns:p14="http://schemas.microsoft.com/office/powerpoint/2010/main" val="321437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504" y="0"/>
            <a:ext cx="8229600" cy="857250"/>
          </a:xfrm>
        </p:spPr>
        <p:txBody>
          <a:bodyPr/>
          <a:lstStyle/>
          <a:p>
            <a:pPr algn="ctr"/>
            <a:r>
              <a:rPr lang="en-US" dirty="0"/>
              <a:t>Important concepts to understand</a:t>
            </a:r>
          </a:p>
        </p:txBody>
      </p:sp>
      <p:sp>
        <p:nvSpPr>
          <p:cNvPr id="5" name="Content Placeholder 2"/>
          <p:cNvSpPr txBox="1">
            <a:spLocks/>
          </p:cNvSpPr>
          <p:nvPr/>
        </p:nvSpPr>
        <p:spPr>
          <a:xfrm>
            <a:off x="2654904" y="1742491"/>
            <a:ext cx="3686260" cy="2725864"/>
          </a:xfrm>
          <a:prstGeom prst="rect">
            <a:avLst/>
          </a:prstGeom>
        </p:spPr>
        <p:txBody>
          <a:bodyPr vert="horz" lIns="91440" tIns="45720" rIns="91440" bIns="45720" rtlCol="0">
            <a:normAutofit/>
          </a:bodyPr>
          <a:lstStyle>
            <a:lvl1pPr marL="681038" indent="-342900" algn="l" defTabSz="457200" rtl="0" eaLnBrk="1" latinLnBrk="0" hangingPunct="1">
              <a:spcBef>
                <a:spcPct val="20000"/>
              </a:spcBef>
              <a:buFont typeface="Arial"/>
              <a:buChar char="•"/>
              <a:defRPr sz="2800" b="0" i="0" kern="1200">
                <a:solidFill>
                  <a:schemeClr val="tx1"/>
                </a:solidFill>
                <a:latin typeface="Helvetica Light"/>
                <a:ea typeface="+mn-ea"/>
                <a:cs typeface="Helvetica Light"/>
              </a:defRPr>
            </a:lvl1pPr>
            <a:lvl2pPr marL="1028700" indent="-28575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2pPr>
            <a:lvl3pPr marL="1373188" indent="-225425"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3pPr>
            <a:lvl4pPr marL="1833563"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4pPr>
            <a:lvl5pPr marL="2278063"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Trebuchet MS" panose="020B0703020202090204" pitchFamily="34" charset="0"/>
              </a:rPr>
              <a:t>Replication</a:t>
            </a:r>
          </a:p>
          <a:p>
            <a:r>
              <a:rPr lang="en-US" dirty="0">
                <a:latin typeface="Trebuchet MS" panose="020B0703020202090204" pitchFamily="34" charset="0"/>
              </a:rPr>
              <a:t>Reproducibility</a:t>
            </a:r>
          </a:p>
          <a:p>
            <a:r>
              <a:rPr lang="en-US" dirty="0">
                <a:latin typeface="Trebuchet MS" panose="020B0703020202090204" pitchFamily="34" charset="0"/>
              </a:rPr>
              <a:t>Generalizability</a:t>
            </a:r>
          </a:p>
          <a:p>
            <a:endParaRPr lang="en-US" dirty="0">
              <a:latin typeface="Trebuchet MS" panose="020B0703020202090204" pitchFamily="34" charset="0"/>
            </a:endParaRPr>
          </a:p>
        </p:txBody>
      </p:sp>
    </p:spTree>
    <p:extLst>
      <p:ext uri="{BB962C8B-B14F-4D97-AF65-F5344CB8AC3E}">
        <p14:creationId xmlns:p14="http://schemas.microsoft.com/office/powerpoint/2010/main" val="294702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www.ariadnewealth.com/wp-content/uploads/2014/11/Scientific_Method_Trans1.jpg"/>
          <p:cNvPicPr/>
          <p:nvPr/>
        </p:nvPicPr>
        <p:blipFill rotWithShape="1">
          <a:blip r:embed="rId3">
            <a:extLst>
              <a:ext uri="{28A0092B-C50C-407E-A947-70E740481C1C}">
                <a14:useLocalDpi xmlns:a14="http://schemas.microsoft.com/office/drawing/2010/main" val="0"/>
              </a:ext>
            </a:extLst>
          </a:blip>
          <a:srcRect t="9685" b="9907"/>
          <a:stretch/>
        </p:blipFill>
        <p:spPr bwMode="auto">
          <a:xfrm>
            <a:off x="572770" y="1063229"/>
            <a:ext cx="7998460" cy="3383280"/>
          </a:xfrm>
          <a:prstGeom prst="rect">
            <a:avLst/>
          </a:prstGeom>
          <a:noFill/>
          <a:ln>
            <a:noFill/>
          </a:ln>
          <a:extLst>
            <a:ext uri="{53640926-AAD7-44d8-BBD7-CCE9431645EC}">
              <a14:shadowObscured xmlns="" xmlns:a14="http://schemas.microsoft.com/office/drawing/2010/main"/>
            </a:ext>
          </a:extLst>
        </p:spPr>
      </p:pic>
      <p:sp>
        <p:nvSpPr>
          <p:cNvPr id="5" name="Title 4">
            <a:extLst>
              <a:ext uri="{FF2B5EF4-FFF2-40B4-BE49-F238E27FC236}">
                <a16:creationId xmlns:a16="http://schemas.microsoft.com/office/drawing/2014/main" id="{6C7B2B56-A180-FE48-843F-B0CBFF1CBF75}"/>
              </a:ext>
            </a:extLst>
          </p:cNvPr>
          <p:cNvSpPr>
            <a:spLocks noGrp="1"/>
          </p:cNvSpPr>
          <p:nvPr>
            <p:ph type="title"/>
          </p:nvPr>
        </p:nvSpPr>
        <p:spPr>
          <a:xfrm>
            <a:off x="467139" y="0"/>
            <a:ext cx="8229600" cy="857250"/>
          </a:xfrm>
        </p:spPr>
        <p:txBody>
          <a:bodyPr/>
          <a:lstStyle/>
          <a:p>
            <a:r>
              <a:rPr lang="en-US" dirty="0"/>
              <a:t>From the perspective of the </a:t>
            </a:r>
            <a:r>
              <a:rPr lang="en-US" dirty="0">
                <a:solidFill>
                  <a:srgbClr val="C00000"/>
                </a:solidFill>
              </a:rPr>
              <a:t>Scientific Method</a:t>
            </a:r>
            <a:endParaRPr lang="en-US" dirty="0"/>
          </a:p>
        </p:txBody>
      </p:sp>
    </p:spTree>
    <p:extLst>
      <p:ext uri="{BB962C8B-B14F-4D97-AF65-F5344CB8AC3E}">
        <p14:creationId xmlns:p14="http://schemas.microsoft.com/office/powerpoint/2010/main" val="1469348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Basic Steps of the </a:t>
            </a:r>
            <a:r>
              <a:rPr lang="en-US" dirty="0">
                <a:solidFill>
                  <a:srgbClr val="C00000"/>
                </a:solidFill>
              </a:rPr>
              <a:t>Scientific Method</a:t>
            </a:r>
          </a:p>
        </p:txBody>
      </p:sp>
      <p:sp>
        <p:nvSpPr>
          <p:cNvPr id="5" name="Content Placeholder 4"/>
          <p:cNvSpPr>
            <a:spLocks noGrp="1"/>
          </p:cNvSpPr>
          <p:nvPr>
            <p:ph idx="1"/>
          </p:nvPr>
        </p:nvSpPr>
        <p:spPr>
          <a:xfrm>
            <a:off x="146114" y="583023"/>
            <a:ext cx="8997886" cy="3394472"/>
          </a:xfrm>
        </p:spPr>
        <p:txBody>
          <a:bodyPr>
            <a:normAutofit/>
          </a:bodyPr>
          <a:lstStyle/>
          <a:p>
            <a:pPr>
              <a:spcBef>
                <a:spcPts val="300"/>
              </a:spcBef>
            </a:pPr>
            <a:r>
              <a:rPr lang="en-US" sz="2000" dirty="0">
                <a:latin typeface="Trebuchet MS" panose="020B0703020202090204" pitchFamily="34" charset="0"/>
                <a:ea typeface="Helvetica Light" charset="0"/>
                <a:cs typeface="Helvetica Light" charset="0"/>
              </a:rPr>
              <a:t>Observe</a:t>
            </a:r>
          </a:p>
          <a:p>
            <a:pPr lvl="1">
              <a:spcBef>
                <a:spcPts val="300"/>
              </a:spcBef>
            </a:pPr>
            <a:r>
              <a:rPr lang="en-US" sz="1600" dirty="0">
                <a:latin typeface="Trebuchet MS" panose="020B0703020202090204" pitchFamily="34" charset="0"/>
                <a:ea typeface="Helvetica Light" charset="0"/>
                <a:cs typeface="Helvetica Light" charset="0"/>
              </a:rPr>
              <a:t>Bench scale experiments observe neurotransmitters are associated with depression</a:t>
            </a:r>
          </a:p>
          <a:p>
            <a:pPr>
              <a:spcBef>
                <a:spcPts val="300"/>
              </a:spcBef>
            </a:pPr>
            <a:r>
              <a:rPr lang="en-US" sz="2000" dirty="0">
                <a:latin typeface="Trebuchet MS" panose="020B0703020202090204" pitchFamily="34" charset="0"/>
                <a:ea typeface="Helvetica Light" charset="0"/>
                <a:cs typeface="Helvetica Light" charset="0"/>
              </a:rPr>
              <a:t>Develop question </a:t>
            </a:r>
            <a:r>
              <a:rPr lang="en-US" sz="2000" dirty="0">
                <a:latin typeface="Trebuchet MS" panose="020B0703020202090204" pitchFamily="34" charset="0"/>
                <a:ea typeface="Helvetica Light" charset="0"/>
                <a:cs typeface="Helvetica Light" charset="0"/>
                <a:sym typeface="Wingdings" charset="2"/>
              </a:rPr>
              <a:t></a:t>
            </a:r>
            <a:r>
              <a:rPr lang="en-US" sz="2000" dirty="0">
                <a:latin typeface="Trebuchet MS" panose="020B0703020202090204" pitchFamily="34" charset="0"/>
                <a:ea typeface="Helvetica Light" charset="0"/>
                <a:cs typeface="Helvetica Light" charset="0"/>
              </a:rPr>
              <a:t> Hypotheses</a:t>
            </a:r>
          </a:p>
          <a:p>
            <a:pPr lvl="1">
              <a:spcBef>
                <a:spcPts val="300"/>
              </a:spcBef>
            </a:pPr>
            <a:r>
              <a:rPr lang="en-US" sz="1600" dirty="0">
                <a:latin typeface="Trebuchet MS" panose="020B0703020202090204" pitchFamily="34" charset="0"/>
                <a:ea typeface="Helvetica Light" charset="0"/>
                <a:cs typeface="Helvetica Light" charset="0"/>
              </a:rPr>
              <a:t>What if we alter these neurotransmitters, will it alleviate the symptoms of depression?</a:t>
            </a:r>
          </a:p>
          <a:p>
            <a:pPr lvl="1">
              <a:spcBef>
                <a:spcPts val="300"/>
              </a:spcBef>
            </a:pPr>
            <a:r>
              <a:rPr lang="en-US" sz="1600" dirty="0">
                <a:latin typeface="Trebuchet MS" panose="020B0703020202090204" pitchFamily="34" charset="0"/>
                <a:ea typeface="Helvetica Light" charset="0"/>
                <a:cs typeface="Helvetica Light" charset="0"/>
              </a:rPr>
              <a:t>There is no difference in depression symptoms between the control group receiving </a:t>
            </a:r>
            <a:br>
              <a:rPr lang="en-US" sz="1600" dirty="0">
                <a:latin typeface="Trebuchet MS" panose="020B0703020202090204" pitchFamily="34" charset="0"/>
                <a:ea typeface="Helvetica Light" charset="0"/>
                <a:cs typeface="Helvetica Light" charset="0"/>
              </a:rPr>
            </a:br>
            <a:r>
              <a:rPr lang="en-US" sz="1600" dirty="0">
                <a:latin typeface="Trebuchet MS" panose="020B0703020202090204" pitchFamily="34" charset="0"/>
                <a:ea typeface="Helvetica Light" charset="0"/>
                <a:cs typeface="Helvetica Light" charset="0"/>
              </a:rPr>
              <a:t>the placebo and the treatment group receiving the new antidepressant drug</a:t>
            </a:r>
          </a:p>
          <a:p>
            <a:pPr>
              <a:spcBef>
                <a:spcPts val="300"/>
              </a:spcBef>
            </a:pPr>
            <a:r>
              <a:rPr lang="en-US" sz="2000" dirty="0">
                <a:latin typeface="Trebuchet MS" panose="020B0703020202090204" pitchFamily="34" charset="0"/>
                <a:ea typeface="Helvetica Light" charset="0"/>
                <a:cs typeface="Helvetica Light" charset="0"/>
              </a:rPr>
              <a:t>Design an experiment (</a:t>
            </a:r>
            <a:r>
              <a:rPr lang="en-US" sz="2000" dirty="0">
                <a:solidFill>
                  <a:srgbClr val="C00000"/>
                </a:solidFill>
                <a:latin typeface="Trebuchet MS" panose="020B0703020202090204" pitchFamily="34" charset="0"/>
                <a:ea typeface="Helvetica Light" charset="0"/>
                <a:cs typeface="Helvetica Light" charset="0"/>
              </a:rPr>
              <a:t>replicate</a:t>
            </a:r>
            <a:r>
              <a:rPr lang="en-US" sz="2000" dirty="0">
                <a:latin typeface="Trebuchet MS" panose="020B0703020202090204" pitchFamily="34" charset="0"/>
                <a:ea typeface="Helvetica Light" charset="0"/>
                <a:cs typeface="Helvetica Light" charset="0"/>
              </a:rPr>
              <a:t>)</a:t>
            </a:r>
          </a:p>
          <a:p>
            <a:pPr lvl="1">
              <a:spcBef>
                <a:spcPts val="300"/>
              </a:spcBef>
            </a:pPr>
            <a:r>
              <a:rPr lang="en-US" sz="1600" dirty="0">
                <a:latin typeface="Trebuchet MS" panose="020B0703020202090204" pitchFamily="34" charset="0"/>
                <a:ea typeface="Helvetica Light" charset="0"/>
                <a:cs typeface="Helvetica Light" charset="0"/>
              </a:rPr>
              <a:t>Randomly select sample from target population (adults suffering from depression) and randomly assign them to receive a control (placebo) or treatment (new drug)  </a:t>
            </a:r>
          </a:p>
          <a:p>
            <a:pPr>
              <a:spcBef>
                <a:spcPts val="300"/>
              </a:spcBef>
            </a:pPr>
            <a:r>
              <a:rPr lang="en-US" sz="2000" dirty="0">
                <a:latin typeface="Trebuchet MS" panose="020B0703020202090204" pitchFamily="34" charset="0"/>
                <a:ea typeface="Helvetica Light" charset="0"/>
                <a:cs typeface="Helvetica Light" charset="0"/>
              </a:rPr>
              <a:t>Collect data (</a:t>
            </a:r>
            <a:r>
              <a:rPr lang="en-US" sz="2000" dirty="0">
                <a:solidFill>
                  <a:srgbClr val="C00000"/>
                </a:solidFill>
                <a:latin typeface="Trebuchet MS" panose="020B0703020202090204" pitchFamily="34" charset="0"/>
                <a:ea typeface="Helvetica Light" charset="0"/>
                <a:cs typeface="Helvetica Light" charset="0"/>
              </a:rPr>
              <a:t>reproduce</a:t>
            </a:r>
            <a:r>
              <a:rPr lang="en-US" sz="2000" dirty="0">
                <a:latin typeface="Trebuchet MS" panose="020B0703020202090204" pitchFamily="34" charset="0"/>
                <a:ea typeface="Helvetica Light" charset="0"/>
                <a:cs typeface="Helvetica Light" charset="0"/>
              </a:rPr>
              <a:t>)</a:t>
            </a:r>
          </a:p>
          <a:p>
            <a:pPr>
              <a:spcBef>
                <a:spcPts val="300"/>
              </a:spcBef>
            </a:pPr>
            <a:r>
              <a:rPr lang="en-US" sz="2000" dirty="0">
                <a:latin typeface="Trebuchet MS" panose="020B0703020202090204" pitchFamily="34" charset="0"/>
                <a:ea typeface="Helvetica Light" charset="0"/>
                <a:cs typeface="Helvetica Light" charset="0"/>
              </a:rPr>
              <a:t>Analyze the data (</a:t>
            </a:r>
            <a:r>
              <a:rPr lang="en-US" sz="2000" dirty="0">
                <a:solidFill>
                  <a:srgbClr val="C00000"/>
                </a:solidFill>
                <a:latin typeface="Trebuchet MS" panose="020B0703020202090204" pitchFamily="34" charset="0"/>
                <a:ea typeface="Helvetica Light" charset="0"/>
                <a:cs typeface="Helvetica Light" charset="0"/>
              </a:rPr>
              <a:t>reproduce</a:t>
            </a:r>
            <a:r>
              <a:rPr lang="en-US" sz="2000" dirty="0">
                <a:latin typeface="Trebuchet MS" panose="020B0703020202090204" pitchFamily="34" charset="0"/>
                <a:ea typeface="Helvetica Light" charset="0"/>
                <a:cs typeface="Helvetica Light" charset="0"/>
              </a:rPr>
              <a:t>)</a:t>
            </a:r>
          </a:p>
          <a:p>
            <a:pPr lvl="1">
              <a:spcBef>
                <a:spcPts val="300"/>
              </a:spcBef>
            </a:pPr>
            <a:r>
              <a:rPr lang="en-US" sz="1600" dirty="0">
                <a:latin typeface="Trebuchet MS" panose="020B0703020202090204" pitchFamily="34" charset="0"/>
                <a:ea typeface="Helvetica Light" charset="0"/>
                <a:cs typeface="Helvetica Light" charset="0"/>
              </a:rPr>
              <a:t>Exploratory and confirmatory data analysis and inferential modeling.   </a:t>
            </a:r>
            <a:endParaRPr lang="en-US" sz="2000" dirty="0">
              <a:latin typeface="Trebuchet MS" panose="020B0703020202090204" pitchFamily="34" charset="0"/>
              <a:ea typeface="Helvetica Light" charset="0"/>
              <a:cs typeface="Helvetica Light" charset="0"/>
            </a:endParaRPr>
          </a:p>
          <a:p>
            <a:pPr>
              <a:spcBef>
                <a:spcPts val="300"/>
              </a:spcBef>
            </a:pPr>
            <a:r>
              <a:rPr lang="en-US" sz="2000" dirty="0">
                <a:latin typeface="Trebuchet MS" panose="020B0703020202090204" pitchFamily="34" charset="0"/>
                <a:ea typeface="Helvetica Light" charset="0"/>
                <a:cs typeface="Helvetica Light" charset="0"/>
              </a:rPr>
              <a:t>Report conclusions (</a:t>
            </a:r>
            <a:r>
              <a:rPr lang="en-US" sz="2000" dirty="0">
                <a:solidFill>
                  <a:srgbClr val="C00000"/>
                </a:solidFill>
                <a:latin typeface="Trebuchet MS" panose="020B0703020202090204" pitchFamily="34" charset="0"/>
                <a:ea typeface="Helvetica Light" charset="0"/>
                <a:cs typeface="Helvetica Light" charset="0"/>
              </a:rPr>
              <a:t>generalize</a:t>
            </a:r>
            <a:r>
              <a:rPr lang="en-US" sz="2000" dirty="0">
                <a:latin typeface="Trebuchet MS" panose="020B0703020202090204" pitchFamily="34" charset="0"/>
                <a:ea typeface="Helvetica Light" charset="0"/>
                <a:cs typeface="Helvetica Light" charset="0"/>
              </a:rPr>
              <a:t>) - </a:t>
            </a:r>
            <a:r>
              <a:rPr lang="is-IS" sz="2000" dirty="0">
                <a:latin typeface="Trebuchet MS" panose="020B0703020202090204" pitchFamily="34" charset="0"/>
                <a:ea typeface="Helvetica Light" charset="0"/>
                <a:cs typeface="Helvetica Light" charset="0"/>
              </a:rPr>
              <a:t>Inferences extend to target group</a:t>
            </a:r>
            <a:endParaRPr lang="en-US" sz="2000" dirty="0">
              <a:latin typeface="Trebuchet MS" panose="020B0703020202090204" pitchFamily="34" charset="0"/>
              <a:ea typeface="Helvetica Light" charset="0"/>
              <a:cs typeface="Helvetica Light" charset="0"/>
            </a:endParaRPr>
          </a:p>
          <a:p>
            <a:pPr>
              <a:spcBef>
                <a:spcPts val="300"/>
              </a:spcBef>
            </a:pPr>
            <a:r>
              <a:rPr lang="en-US" sz="2000" dirty="0">
                <a:latin typeface="Trebuchet MS" panose="020B0703020202090204" pitchFamily="34" charset="0"/>
                <a:ea typeface="Helvetica Light" charset="0"/>
                <a:cs typeface="Helvetica Light" charset="0"/>
              </a:rPr>
              <a:t>Back to the drawing board</a:t>
            </a:r>
          </a:p>
          <a:p>
            <a:pPr>
              <a:spcBef>
                <a:spcPts val="300"/>
              </a:spcBef>
            </a:pPr>
            <a:endParaRPr lang="en-US" sz="2000" dirty="0">
              <a:latin typeface="Trebuchet MS" panose="020B0703020202090204" pitchFamily="34" charset="0"/>
              <a:ea typeface="Helvetica Light" charset="0"/>
              <a:cs typeface="Helvetica Light" charset="0"/>
            </a:endParaRPr>
          </a:p>
        </p:txBody>
      </p:sp>
    </p:spTree>
    <p:extLst>
      <p:ext uri="{BB962C8B-B14F-4D97-AF65-F5344CB8AC3E}">
        <p14:creationId xmlns:p14="http://schemas.microsoft.com/office/powerpoint/2010/main" val="463480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383" y="0"/>
            <a:ext cx="8229600" cy="857250"/>
          </a:xfrm>
        </p:spPr>
        <p:txBody>
          <a:bodyPr/>
          <a:lstStyle/>
          <a:p>
            <a:pPr algn="ctr"/>
            <a:r>
              <a:rPr lang="en-US" dirty="0"/>
              <a:t>In the Context of the Clinical Trial</a:t>
            </a:r>
          </a:p>
        </p:txBody>
      </p:sp>
      <p:sp>
        <p:nvSpPr>
          <p:cNvPr id="3" name="Content Placeholder 2"/>
          <p:cNvSpPr>
            <a:spLocks noGrp="1"/>
          </p:cNvSpPr>
          <p:nvPr>
            <p:ph idx="1"/>
          </p:nvPr>
        </p:nvSpPr>
        <p:spPr/>
        <p:txBody>
          <a:bodyPr>
            <a:normAutofit/>
          </a:bodyPr>
          <a:lstStyle/>
          <a:p>
            <a:pPr>
              <a:spcAft>
                <a:spcPts val="600"/>
              </a:spcAft>
            </a:pPr>
            <a:r>
              <a:rPr lang="en-US" sz="2000" dirty="0">
                <a:solidFill>
                  <a:srgbClr val="C00000"/>
                </a:solidFill>
                <a:latin typeface="Trebuchet MS" panose="020B0703020202090204" pitchFamily="34" charset="0"/>
                <a:ea typeface="Helvetica Light" charset="0"/>
                <a:cs typeface="Helvetica Light" charset="0"/>
              </a:rPr>
              <a:t>Generalizability</a:t>
            </a:r>
            <a:r>
              <a:rPr lang="en-US" sz="2000" dirty="0">
                <a:latin typeface="Trebuchet MS" panose="020B0703020202090204" pitchFamily="34" charset="0"/>
                <a:ea typeface="Helvetica Light" charset="0"/>
                <a:cs typeface="Helvetica Light" charset="0"/>
              </a:rPr>
              <a:t> refers to inferring from a sample to a target population - inductive reasoning - makes broad </a:t>
            </a:r>
            <a:r>
              <a:rPr lang="en-US" sz="2000" dirty="0">
                <a:solidFill>
                  <a:srgbClr val="C00000"/>
                </a:solidFill>
                <a:latin typeface="Trebuchet MS" panose="020B0703020202090204" pitchFamily="34" charset="0"/>
                <a:ea typeface="Helvetica Light" charset="0"/>
                <a:cs typeface="Helvetica Light" charset="0"/>
              </a:rPr>
              <a:t>generalizations</a:t>
            </a:r>
            <a:r>
              <a:rPr lang="en-US" sz="2000" dirty="0">
                <a:latin typeface="Trebuchet MS" panose="020B0703020202090204" pitchFamily="34" charset="0"/>
                <a:ea typeface="Helvetica Light" charset="0"/>
                <a:cs typeface="Helvetica Light" charset="0"/>
              </a:rPr>
              <a:t> from specific observations (sample) to the target population</a:t>
            </a:r>
          </a:p>
          <a:p>
            <a:pPr>
              <a:spcAft>
                <a:spcPts val="600"/>
              </a:spcAft>
            </a:pPr>
            <a:r>
              <a:rPr lang="en-US" sz="2000" dirty="0">
                <a:solidFill>
                  <a:srgbClr val="C00000"/>
                </a:solidFill>
                <a:latin typeface="Trebuchet MS" panose="020B0703020202090204" pitchFamily="34" charset="0"/>
                <a:ea typeface="Helvetica Light" charset="0"/>
                <a:cs typeface="Helvetica Light" charset="0"/>
              </a:rPr>
              <a:t>Replication:</a:t>
            </a:r>
            <a:r>
              <a:rPr lang="en-US" sz="2000" dirty="0">
                <a:latin typeface="Trebuchet MS" panose="020B0703020202090204" pitchFamily="34" charset="0"/>
                <a:ea typeface="Helvetica Light" charset="0"/>
                <a:cs typeface="Helvetica Light" charset="0"/>
              </a:rPr>
              <a:t> can the entire process be replicated by the same or different lab under identical conditions</a:t>
            </a:r>
          </a:p>
          <a:p>
            <a:pPr>
              <a:spcAft>
                <a:spcPts val="600"/>
              </a:spcAft>
            </a:pPr>
            <a:r>
              <a:rPr lang="en-US" sz="2000" dirty="0">
                <a:solidFill>
                  <a:srgbClr val="C00000"/>
                </a:solidFill>
                <a:latin typeface="Trebuchet MS" panose="020B0703020202090204" pitchFamily="34" charset="0"/>
                <a:ea typeface="Helvetica Light" charset="0"/>
                <a:cs typeface="Helvetica Light" charset="0"/>
              </a:rPr>
              <a:t>Reproducibility: </a:t>
            </a:r>
            <a:r>
              <a:rPr lang="en-US" sz="2000" dirty="0">
                <a:latin typeface="Trebuchet MS" panose="020B0703020202090204" pitchFamily="34" charset="0"/>
                <a:ea typeface="Helvetica Light" charset="0"/>
                <a:cs typeface="Helvetica Light" charset="0"/>
              </a:rPr>
              <a:t>can the exact numerical results and inferences be reproduced by reanalyzing the same data</a:t>
            </a:r>
          </a:p>
          <a:p>
            <a:pPr lvl="1">
              <a:spcAft>
                <a:spcPts val="600"/>
              </a:spcAft>
            </a:pPr>
            <a:r>
              <a:rPr lang="en-US" sz="2000" dirty="0">
                <a:latin typeface="Trebuchet MS" panose="020B0703020202090204" pitchFamily="34" charset="0"/>
                <a:ea typeface="Helvetica Light" charset="0"/>
                <a:cs typeface="Helvetica Light" charset="0"/>
              </a:rPr>
              <a:t>Would the person reanalyzing the data make the same decisions regarding outliers, transformations, modeling, analyses methods, etc. etc</a:t>
            </a:r>
          </a:p>
        </p:txBody>
      </p:sp>
    </p:spTree>
    <p:extLst>
      <p:ext uri="{BB962C8B-B14F-4D97-AF65-F5344CB8AC3E}">
        <p14:creationId xmlns:p14="http://schemas.microsoft.com/office/powerpoint/2010/main" val="920793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57250"/>
          </a:xfrm>
        </p:spPr>
        <p:txBody>
          <a:bodyPr/>
          <a:lstStyle/>
          <a:p>
            <a:pPr algn="ctr"/>
            <a:r>
              <a:rPr lang="en-US" dirty="0"/>
              <a:t>What about In the </a:t>
            </a:r>
            <a:r>
              <a:rPr lang="en-US" dirty="0">
                <a:solidFill>
                  <a:srgbClr val="C00000"/>
                </a:solidFill>
              </a:rPr>
              <a:t>context</a:t>
            </a:r>
            <a:r>
              <a:rPr lang="en-US" dirty="0"/>
              <a:t> of a policy study</a:t>
            </a:r>
          </a:p>
        </p:txBody>
      </p:sp>
      <p:sp>
        <p:nvSpPr>
          <p:cNvPr id="6" name="Content Placeholder 5"/>
          <p:cNvSpPr>
            <a:spLocks noGrp="1"/>
          </p:cNvSpPr>
          <p:nvPr>
            <p:ph idx="1"/>
          </p:nvPr>
        </p:nvSpPr>
        <p:spPr/>
        <p:txBody>
          <a:bodyPr>
            <a:normAutofit/>
          </a:bodyPr>
          <a:lstStyle/>
          <a:p>
            <a:r>
              <a:rPr lang="en-US" sz="2400" dirty="0">
                <a:latin typeface="Trebuchet MS" panose="020B0703020202090204" pitchFamily="34" charset="0"/>
                <a:ea typeface="Helvetica Light" charset="0"/>
                <a:cs typeface="Helvetica Light" charset="0"/>
              </a:rPr>
              <a:t>What happens when complex policy interventions are cast as simple treatments and the scientific method is employed?</a:t>
            </a:r>
          </a:p>
          <a:p>
            <a:r>
              <a:rPr lang="en-US" sz="2400" dirty="0">
                <a:latin typeface="Trebuchet MS" panose="020B0703020202090204" pitchFamily="34" charset="0"/>
                <a:ea typeface="Helvetica Light" charset="0"/>
                <a:cs typeface="Helvetica Light" charset="0"/>
              </a:rPr>
              <a:t>The context in which the policy intervention takes place is the key to understanding when, how, for whom, and to what extent an intervention can be </a:t>
            </a:r>
            <a:r>
              <a:rPr lang="en-US" sz="2400" dirty="0">
                <a:solidFill>
                  <a:srgbClr val="C00000"/>
                </a:solidFill>
                <a:latin typeface="Trebuchet MS" panose="020B0703020202090204" pitchFamily="34" charset="0"/>
                <a:ea typeface="Helvetica Light" charset="0"/>
                <a:cs typeface="Baghdad" pitchFamily="2" charset="-78"/>
              </a:rPr>
              <a:t>replicated</a:t>
            </a:r>
            <a:r>
              <a:rPr lang="en-US" sz="2400" dirty="0">
                <a:latin typeface="Trebuchet MS" panose="020B0703020202090204" pitchFamily="34" charset="0"/>
                <a:ea typeface="Helvetica Light" charset="0"/>
                <a:cs typeface="Helvetica Light" charset="0"/>
              </a:rPr>
              <a:t> and the results </a:t>
            </a:r>
            <a:r>
              <a:rPr lang="en-US" sz="2400" dirty="0">
                <a:solidFill>
                  <a:srgbClr val="C00000"/>
                </a:solidFill>
                <a:latin typeface="Trebuchet MS" panose="020B0703020202090204" pitchFamily="34" charset="0"/>
                <a:ea typeface="Helvetica Light" charset="0"/>
                <a:cs typeface="Helvetica Light" charset="0"/>
              </a:rPr>
              <a:t>generalized</a:t>
            </a:r>
            <a:r>
              <a:rPr lang="en-US" sz="2400" dirty="0">
                <a:latin typeface="Trebuchet MS" panose="020B0703020202090204" pitchFamily="34" charset="0"/>
                <a:ea typeface="Helvetica Light" charset="0"/>
                <a:cs typeface="Helvetica Light" charset="0"/>
              </a:rPr>
              <a:t>.                                                                           </a:t>
            </a:r>
          </a:p>
          <a:p>
            <a:endParaRPr lang="en-US" sz="2400" dirty="0">
              <a:latin typeface="Trebuchet MS" panose="020B0703020202090204" pitchFamily="34" charset="0"/>
              <a:ea typeface="Helvetica Light" charset="0"/>
              <a:cs typeface="Helvetica Light" charset="0"/>
            </a:endParaRPr>
          </a:p>
        </p:txBody>
      </p:sp>
    </p:spTree>
    <p:extLst>
      <p:ext uri="{BB962C8B-B14F-4D97-AF65-F5344CB8AC3E}">
        <p14:creationId xmlns:p14="http://schemas.microsoft.com/office/powerpoint/2010/main" val="535286141"/>
      </p:ext>
    </p:extLst>
  </p:cSld>
  <p:clrMapOvr>
    <a:masterClrMapping/>
  </p:clrMapOvr>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a:defRPr sz="2000" dirty="0">
            <a:latin typeface="Gill Sans Light"/>
            <a:cs typeface="Gill Sans Light"/>
          </a:defRPr>
        </a:defPPr>
      </a:lstStyle>
    </a:txDef>
  </a:objectDefaults>
  <a:extraClrSchemeLst/>
</a:theme>
</file>

<file path=ppt/theme/theme2.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mpd="sng">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DAL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000" dirty="0" smtClean="0">
            <a:latin typeface="Helvetica Light" charset="0"/>
            <a:ea typeface="Helvetica Light" charset="0"/>
            <a:cs typeface="Helvetica Light" charset="0"/>
          </a:defRPr>
        </a:defPPr>
      </a:lstStyle>
    </a:txDef>
  </a:objectDefaults>
  <a:extraClrSchemeLst/>
  <a:extLst>
    <a:ext uri="{05A4C25C-085E-4340-85A3-A5531E510DB2}">
      <thm15:themeFamily xmlns:thm15="http://schemas.microsoft.com/office/thememl/2012/main" name="SDAL 2017" id="{CC4D757A-6DD6-4F4D-9496-AE51626BB808}" vid="{10932C27-50E3-EC4A-B067-031E654E0AA8}"/>
    </a:ext>
  </a:extLst>
</a:theme>
</file>

<file path=ppt/theme/theme4.xml><?xml version="1.0" encoding="utf-8"?>
<a:theme xmlns:a="http://schemas.openxmlformats.org/drawingml/2006/main" name="SDAL 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a:defRPr sz="2000" dirty="0">
            <a:latin typeface="Gill Sans Light"/>
            <a:cs typeface="Gill Sans Light"/>
          </a:defRPr>
        </a:defPPr>
      </a:lstStyle>
    </a:txDef>
  </a:objectDefaults>
  <a:extraClrSchemeLst/>
  <a:extLst>
    <a:ext uri="{05A4C25C-085E-4340-85A3-A5531E510DB2}">
      <thm15:themeFamily xmlns:thm15="http://schemas.microsoft.com/office/thememl/2012/main" name="Presentation2" id="{8439E542-EA7C-0346-A11C-F43934521237}" vid="{43DD5695-3F21-F24D-B4BC-0F997CA3593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Theme.thmx</Template>
  <TotalTime>388</TotalTime>
  <Words>556</Words>
  <Application>Microsoft Macintosh PowerPoint</Application>
  <PresentationFormat>On-screen Show (16:9)</PresentationFormat>
  <Paragraphs>68</Paragraphs>
  <Slides>10</Slides>
  <Notes>8</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10</vt:i4>
      </vt:variant>
    </vt:vector>
  </HeadingPairs>
  <TitlesOfParts>
    <vt:vector size="26" baseType="lpstr">
      <vt:lpstr>Arial</vt:lpstr>
      <vt:lpstr>Baghdad</vt:lpstr>
      <vt:lpstr>Calibri</vt:lpstr>
      <vt:lpstr>Gill Sans</vt:lpstr>
      <vt:lpstr>Gill Sans  </vt:lpstr>
      <vt:lpstr>Gill Sans Light</vt:lpstr>
      <vt:lpstr>Helvetica</vt:lpstr>
      <vt:lpstr>Helvetica Light</vt:lpstr>
      <vt:lpstr>Raleway Light</vt:lpstr>
      <vt:lpstr>Raleway Light </vt:lpstr>
      <vt:lpstr>Trebuchet MS</vt:lpstr>
      <vt:lpstr>Wingdings</vt:lpstr>
      <vt:lpstr>Default Theme</vt:lpstr>
      <vt:lpstr>7_Office Theme</vt:lpstr>
      <vt:lpstr>SDAL 2017</vt:lpstr>
      <vt:lpstr>SDAL 2016</vt:lpstr>
      <vt:lpstr>Ethics  </vt:lpstr>
      <vt:lpstr>Replace “Physics” with your science</vt:lpstr>
      <vt:lpstr>Our obligations as scientists</vt:lpstr>
      <vt:lpstr>Important actions to understand</vt:lpstr>
      <vt:lpstr>Important concepts to understand</vt:lpstr>
      <vt:lpstr>From the perspective of the Scientific Method</vt:lpstr>
      <vt:lpstr>Basic Steps of the Scientific Method</vt:lpstr>
      <vt:lpstr>In the Context of the Clinical Trial</vt:lpstr>
      <vt:lpstr>What about In the context of a policy study</vt:lpstr>
      <vt:lpstr>Basic Steps in the Context of ALL Data</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Ethics Brownbag</dc:title>
  <dc:creator>Sallie Keller</dc:creator>
  <cp:lastModifiedBy>Sallie Keller</cp:lastModifiedBy>
  <cp:revision>45</cp:revision>
  <cp:lastPrinted>2017-05-22T15:21:32Z</cp:lastPrinted>
  <dcterms:created xsi:type="dcterms:W3CDTF">2016-05-31T10:37:55Z</dcterms:created>
  <dcterms:modified xsi:type="dcterms:W3CDTF">2018-05-30T15:55:26Z</dcterms:modified>
</cp:coreProperties>
</file>